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5"/>
  </p:notesMasterIdLst>
  <p:sldIdLst>
    <p:sldId id="258" r:id="rId2"/>
    <p:sldId id="266" r:id="rId3"/>
    <p:sldId id="275" r:id="rId4"/>
    <p:sldId id="268" r:id="rId5"/>
    <p:sldId id="260" r:id="rId6"/>
    <p:sldId id="269" r:id="rId7"/>
    <p:sldId id="261" r:id="rId8"/>
    <p:sldId id="262" r:id="rId9"/>
    <p:sldId id="263" r:id="rId10"/>
    <p:sldId id="271" r:id="rId11"/>
    <p:sldId id="274" r:id="rId12"/>
    <p:sldId id="272" r:id="rId13"/>
    <p:sldId id="273" r:id="rId14"/>
  </p:sldIdLst>
  <p:sldSz cx="12192000" cy="6858000"/>
  <p:notesSz cx="6858000" cy="9144000"/>
  <p:embeddedFontLst>
    <p:embeddedFont>
      <p:font typeface="Cambria Math" panose="02040503050406030204" pitchFamily="18" charset="0"/>
      <p:regular r:id="rId16"/>
    </p:embeddedFont>
    <p:embeddedFont>
      <p:font typeface="MiSans Demibold" panose="00000700000000000000" pitchFamily="2" charset="-122"/>
      <p:bold r:id="rId17"/>
    </p:embeddedFont>
    <p:embeddedFont>
      <p:font typeface="MiSans Medium" panose="00000600000000000000" pitchFamily="2" charset="-122"/>
      <p:regular r:id="rId18"/>
    </p:embeddedFont>
    <p:embeddedFont>
      <p:font typeface="Segoe UI" panose="020B0502040204020203" pitchFamily="34" charset="0"/>
      <p:regular r:id="rId19"/>
      <p:bold r:id="rId20"/>
      <p:italic r:id="rId21"/>
      <p:boldItalic r:id="rId22"/>
    </p:embeddedFont>
    <p:embeddedFont>
      <p:font typeface="Segoe UI Black" panose="020B0A02040204020203" pitchFamily="34" charset="0"/>
      <p:bold r:id="rId23"/>
      <p:boldItalic r:id="rId24"/>
    </p:embeddedFont>
    <p:embeddedFont>
      <p:font typeface="Segoe UI Light" panose="020B0502040204020203" pitchFamily="34" charset="0"/>
      <p:regular r:id="rId25"/>
      <p:italic r:id="rId26"/>
    </p:embeddedFont>
    <p:embeddedFont>
      <p:font typeface="Segoe UI Semibold" panose="020B0702040204020203" pitchFamily="34" charset="0"/>
      <p:bold r:id="rId27"/>
      <p:bold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方正姚体" panose="02010601030101010101" pitchFamily="2" charset="-122"/>
      <p:regular r:id="rId3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5710"/>
    <a:srgbClr val="00A0EA"/>
    <a:srgbClr val="2E699B"/>
    <a:srgbClr val="FBC63D"/>
    <a:srgbClr val="C53E32"/>
    <a:srgbClr val="2E6CA4"/>
    <a:srgbClr val="A2A1A1"/>
    <a:srgbClr val="A29C98"/>
    <a:srgbClr val="4A812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78" autoAdjust="0"/>
    <p:restoredTop sz="79505" autoAdjust="0"/>
  </p:normalViewPr>
  <p:slideViewPr>
    <p:cSldViewPr snapToGrid="0">
      <p:cViewPr varScale="1">
        <p:scale>
          <a:sx n="90" d="100"/>
          <a:sy n="90" d="100"/>
        </p:scale>
        <p:origin x="1800" y="7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5278D6-F40F-4086-BBC8-F0B5DE0866F5}" type="datetimeFigureOut">
              <a:rPr lang="zh-CN" altLang="en-US" smtClean="0"/>
              <a:t>23.3.28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4A7C96-0C0F-405F-99AF-9F818F426117}" type="slidenum">
              <a:rPr lang="zh-CN" altLang="en-US" smtClean="0"/>
              <a:t>‹#›</a:t>
            </a:fld>
            <a:endParaRPr lang="zh-CN" altLang="en-US"/>
          </a:p>
        </p:txBody>
      </p:sp>
    </p:spTree>
    <p:extLst>
      <p:ext uri="{BB962C8B-B14F-4D97-AF65-F5344CB8AC3E}">
        <p14:creationId xmlns:p14="http://schemas.microsoft.com/office/powerpoint/2010/main" val="2765388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Hello, everyone, I’m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Ziyao</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He, a PhD student from Xi’an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Jiaotong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University, China, today I will present you my work: Interaction of Thoughts: Towards Mediating Task Assignment in Human-AI Cooperation with a Capability-Aware Shared Mental Model. This work is completed in cooperation with Dr.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Yunpeng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Song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Zhongmin</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Cai from Xi’an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Jiaotong</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University and Dr.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Shurui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Zhou from University of Toronto.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44A7C96-0C0F-405F-99AF-9F818F426117}" type="slidenum">
              <a:rPr lang="zh-CN" altLang="en-US" smtClean="0"/>
              <a:t>1</a:t>
            </a:fld>
            <a:endParaRPr lang="zh-CN" altLang="en-US"/>
          </a:p>
        </p:txBody>
      </p:sp>
    </p:spTree>
    <p:extLst>
      <p:ext uri="{BB962C8B-B14F-4D97-AF65-F5344CB8AC3E}">
        <p14:creationId xmlns:p14="http://schemas.microsoft.com/office/powerpoint/2010/main" val="30225959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what next?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results give us inspirations to integrate such framework into other task assignment problems for human-AI cooperation. And for other tasks, we could extract properties other than image features, such as using the numeric features of specific applicants for loan approval as scenarios to build the shared mental model between loan approval algorithms and human operators.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Our framework is still under improvement for future works. For example, there are other variables that could be taken into consideration.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Such as the list of conditions, the confidence of human or AI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 complexity of negotiation methods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other interaction channels such as eye movements and mouse movements might also help to evaluate the engagement of the current user on the cooperation task.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10</a:t>
            </a:fld>
            <a:endParaRPr lang="zh-CN" altLang="en-US"/>
          </a:p>
        </p:txBody>
      </p:sp>
    </p:spTree>
    <p:extLst>
      <p:ext uri="{BB962C8B-B14F-4D97-AF65-F5344CB8AC3E}">
        <p14:creationId xmlns:p14="http://schemas.microsoft.com/office/powerpoint/2010/main" val="2372131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More interesting details and some explanations could be found in our paper, I encourage the audience interested to read our paper and don’t hesitate to contact us, thank you all for listening!</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11</a:t>
            </a:fld>
            <a:endParaRPr lang="zh-CN" altLang="en-US"/>
          </a:p>
        </p:txBody>
      </p:sp>
    </p:spTree>
    <p:extLst>
      <p:ext uri="{BB962C8B-B14F-4D97-AF65-F5344CB8AC3E}">
        <p14:creationId xmlns:p14="http://schemas.microsoft.com/office/powerpoint/2010/main" val="31604714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13</a:t>
            </a:fld>
            <a:endParaRPr lang="zh-CN" altLang="en-US"/>
          </a:p>
        </p:txBody>
      </p:sp>
    </p:spTree>
    <p:extLst>
      <p:ext uri="{BB962C8B-B14F-4D97-AF65-F5344CB8AC3E}">
        <p14:creationId xmlns:p14="http://schemas.microsoft.com/office/powerpoint/2010/main" val="377697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AI, nowadays is so of development that they seem to be capable of performing anything if proper trained. However, the AI power is still under human supervision, and lots of tasks like automated driving, medical diagnosis, and loan approval are based on task assignment for human-AI cooperation. Because, for these tasks, high accuracy with low fault tolerance is required, we have to face risks when straightly adopting AI’s answers.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kern="100" dirty="0">
                <a:effectLst/>
                <a:latin typeface="等线" panose="02010600030101010101" pitchFamily="2" charset="-122"/>
                <a:ea typeface="等线" panose="02010600030101010101" pitchFamily="2" charset="-122"/>
                <a:cs typeface="Times New Roman" panose="02020603050405020304" pitchFamily="18" charset="0"/>
              </a:rPr>
              <a:t>Also, for tasks like this, a specific problem we should consider is what part of the tasks we find really convinced for relying on AI to complete, and when is necessary to consult human. This, obviously should consider different human and AI’s capabilities. Also, if we want to build effective cooperation, we also should consider different users’ trust in AI technologies, this should also include making users be more aware of the AI’s abilities.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2</a:t>
            </a:fld>
            <a:endParaRPr lang="zh-CN" altLang="en-US"/>
          </a:p>
        </p:txBody>
      </p:sp>
    </p:spTree>
    <p:extLst>
      <p:ext uri="{BB962C8B-B14F-4D97-AF65-F5344CB8AC3E}">
        <p14:creationId xmlns:p14="http://schemas.microsoft.com/office/powerpoint/2010/main" val="2934051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Some works have already tried to solve this problem through AI’s decisions, they embedded average human’s capability as a factor other than AI’s confidence to train algorithms for deciding when to consult human. But we believe the task assignment should vary for different user, especially with different capabilities, such as for experts or novices. And still, human remains unaware of the AI’s real capabilities this way, they are only accepting the assigned works. </a:t>
            </a:r>
          </a:p>
          <a:p>
            <a:r>
              <a:rPr lang="en-US" altLang="zh-CN" dirty="0"/>
              <a:t> </a:t>
            </a:r>
          </a:p>
          <a:p>
            <a:r>
              <a:rPr lang="en-US" altLang="zh-CN" dirty="0"/>
              <a:t>Some other works tries to include or collect human’s past experience, knowledge, or expectation of AI to refine the behavior of systems. But, deciding task assignment based on user’s experience or trust in our case, is obviously not objective because human will only have vague estimations of AI’s capabilities based on their experience with other AI, and then it will lead to an unfair task assignment.</a:t>
            </a: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3</a:t>
            </a:fld>
            <a:endParaRPr lang="zh-CN" altLang="en-US"/>
          </a:p>
        </p:txBody>
      </p:sp>
    </p:spTree>
    <p:extLst>
      <p:ext uri="{BB962C8B-B14F-4D97-AF65-F5344CB8AC3E}">
        <p14:creationId xmlns:p14="http://schemas.microsoft.com/office/powerpoint/2010/main" val="22268510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Considering all the above issues, we need a human-AI cooperative mechanism for task assignment that should be based on a mutual understanding between human and AI, and could be dynamically updated. If we further apply such a mechanism into system that actually works, it should moreover be expressed in a concise and quantitative form for computation and revision. And as far as we know, we are among the first ones that try to do it this way.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in our work, we propose to form a capability-aware shared mental model between humans and AI for task assignment.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what is the SMM in our work? Firstly, A mental model could be defined as a mental representation or explanation that someone uses to interact, describe, and predict the behavior of a particular substance or system. Then, the shared mental model ensures that every team member gets hold of each other’s mental model. During this process, the members share not only their completion results but also the reliability evaluations for each other (such as accuracy or confidence). It is shown to be effective in cognitive science for cooperation between humans.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4</a:t>
            </a:fld>
            <a:endParaRPr lang="zh-CN" altLang="en-US"/>
          </a:p>
        </p:txBody>
      </p:sp>
    </p:spTree>
    <p:extLst>
      <p:ext uri="{BB962C8B-B14F-4D97-AF65-F5344CB8AC3E}">
        <p14:creationId xmlns:p14="http://schemas.microsoft.com/office/powerpoint/2010/main" val="21389360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is the overview of our shared mental model. In order to represent the task-</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specifc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capability of human and AI in an understandable form for both human and AI for assigning tasks, we utilize a tuple (</a:t>
            </a:r>
            <a:r>
              <a:rPr lang="en-US" altLang="zh-CN" sz="1800" kern="100" dirty="0">
                <a:effectLst/>
                <a:latin typeface="等线" panose="02010600030101010101" pitchFamily="2" charset="-122"/>
                <a:ea typeface="等线" panose="02010600030101010101" pitchFamily="2" charset="-122"/>
                <a:cs typeface="等线" panose="02010600030101010101" pitchFamily="2" charset="-122"/>
              </a:rPr>
              <a:t>mi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等线" panose="02010600030101010101" pitchFamily="2" charset="-122"/>
              </a:rPr>
              <a:t>si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等线" panose="02010600030101010101" pitchFamily="2" charset="-122"/>
              </a:rPr>
              <a:t>ai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to represent the capability evaluation and task assignment opinions from human and AI. Here,</a:t>
            </a:r>
            <a:r>
              <a:rPr lang="en-US" altLang="zh-CN" sz="1800" kern="100" dirty="0">
                <a:effectLst/>
                <a:latin typeface="等线" panose="02010600030101010101" pitchFamily="2" charset="-122"/>
                <a:ea typeface="等线" panose="02010600030101010101" pitchFamily="2" charset="-122"/>
                <a:cs typeface="等线" panose="02010600030101010101" pitchFamily="2" charset="-122"/>
              </a:rPr>
              <a:t> mi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denotes the team member (human or AI), </a:t>
            </a:r>
            <a:r>
              <a:rPr lang="en-US" altLang="zh-CN" sz="1800" kern="100" dirty="0" err="1">
                <a:effectLst/>
                <a:latin typeface="等线" panose="02010600030101010101" pitchFamily="2" charset="-122"/>
                <a:ea typeface="等线" panose="02010600030101010101" pitchFamily="2" charset="-122"/>
                <a:cs typeface="等线" panose="02010600030101010101" pitchFamily="2" charset="-122"/>
              </a:rPr>
              <a:t>si</a:t>
            </a:r>
            <a:r>
              <a:rPr lang="en-US" altLang="zh-CN" sz="1800" kern="100" dirty="0">
                <a:effectLst/>
                <a:latin typeface="等线" panose="02010600030101010101" pitchFamily="2" charset="-122"/>
                <a:ea typeface="等线" panose="02010600030101010101" pitchFamily="2" charset="-122"/>
                <a:cs typeface="等线" panose="02010600030101010101" pitchFamily="2" charset="-122"/>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denotes the type of task in a specific scenario, and </a:t>
            </a:r>
            <a:r>
              <a:rPr lang="en-US" altLang="zh-CN" sz="1800" kern="100" dirty="0">
                <a:effectLst/>
                <a:latin typeface="等线" panose="02010600030101010101" pitchFamily="2" charset="-122"/>
                <a:ea typeface="等线" panose="02010600030101010101" pitchFamily="2" charset="-122"/>
                <a:cs typeface="等线" panose="02010600030101010101" pitchFamily="2" charset="-122"/>
              </a:rPr>
              <a:t>ai</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represents the performance of the team member handling such tasks. In this way, the tuples group the tasks in different scenarios and maps the specific tasks and the capability of each member. Then, we designed multiple-round negotiation methods to dynamically merge the task grouping ideas raised by human and AI. And then the system would assign the tasks based on the merged results. If either team member believes the task assignment does not reflect their real capabilities, our method will update the value of corresponding tuples to update the shared mental model.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44A7C96-0C0F-405F-99AF-9F818F426117}" type="slidenum">
              <a:rPr lang="zh-CN" altLang="en-US" smtClean="0"/>
              <a:t>5</a:t>
            </a:fld>
            <a:endParaRPr lang="zh-CN" altLang="en-US"/>
          </a:p>
        </p:txBody>
      </p:sp>
    </p:spTree>
    <p:extLst>
      <p:ext uri="{BB962C8B-B14F-4D97-AF65-F5344CB8AC3E}">
        <p14:creationId xmlns:p14="http://schemas.microsoft.com/office/powerpoint/2010/main" val="345079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I would like to emphasis on the scenarios. Many existing studies demonstrate that machine learning algorithms have been observed to have “biases” for some scenarios which are observable for human. Interestingly, this does not conflict with the fact that AI and humans make judgments based on different criteria. For example, many image recognition algorithms are not good at recognizing blurred images. So, driving scenarios that produce blurred visuals (such as foggy or rainy days), may significantly affect the accuracy and efficiency of autonomous driving algorithms. The list of such scenarios actually goes on, we chose some of representative examples from autonomous driving and medical diagnosis for our user test, as shown here. For real-world cases, scenarios could be more complicated, there could exist one or more unique properties for one task. So, we further break down scenarios into the combination of one or more conditions, where conditions denoted the presence of one specific property of the task, such as the blurred visual we mentioned. Here we have an example, image in the lower right corner is the combination of multiple conditions which actually would exist in real-world cases. In this way, the scenario could be vectorized into binary vectors where 1 represents the existence of a condition.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6</a:t>
            </a:fld>
            <a:endParaRPr lang="zh-CN" altLang="en-US"/>
          </a:p>
        </p:txBody>
      </p:sp>
    </p:spTree>
    <p:extLst>
      <p:ext uri="{BB962C8B-B14F-4D97-AF65-F5344CB8AC3E}">
        <p14:creationId xmlns:p14="http://schemas.microsoft.com/office/powerpoint/2010/main" val="1517144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 to test the designed mechanism, we designed a lab study. The main task is to correctly identify the objects in the picture through human-AI cooperation.  But we applied the combination of the conditions here to the pictures for labelling.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 the experiment that build shared mental model for cooperation, the AI and user are required to enter negotiation sessions after every 30 pictures. And during the negotiation sessions, human and AI would both express their opinions of what kind of pictures they think human are better than AI to label, and we designed some negotiation methods to combine these opinions, then updated the jointly agreed opinions for task assignment. Then for the next session of labelling, when the picture satisfies the specific conditions, it will be highlighted for human to suggest them to label manually, and of course the not highlighted pictures would suggest human to adopt AI’s answers to save time.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444A7C96-0C0F-405F-99AF-9F818F426117}" type="slidenum">
              <a:rPr lang="zh-CN" altLang="en-US" smtClean="0"/>
              <a:t>7</a:t>
            </a:fld>
            <a:endParaRPr lang="zh-CN" altLang="en-US"/>
          </a:p>
        </p:txBody>
      </p:sp>
    </p:spTree>
    <p:extLst>
      <p:ext uri="{BB962C8B-B14F-4D97-AF65-F5344CB8AC3E}">
        <p14:creationId xmlns:p14="http://schemas.microsoft.com/office/powerpoint/2010/main" val="383017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 are some of the results we obtained through user test.  We compare the work mode that human or AI complete the task on their own, the human makes final decisions for the tasks while referring to AI’s answers, the human decide the assigning of pictures and our shared mental model method.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Accuracy-wise, the work modes that human-AI teams work with shared mental model stand out the most.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Time-wise, human-AI teams with shared mental models require much less time per task as well.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8</a:t>
            </a:fld>
            <a:endParaRPr lang="zh-CN" altLang="en-US"/>
          </a:p>
        </p:txBody>
      </p:sp>
    </p:spTree>
    <p:extLst>
      <p:ext uri="{BB962C8B-B14F-4D97-AF65-F5344CB8AC3E}">
        <p14:creationId xmlns:p14="http://schemas.microsoft.com/office/powerpoint/2010/main" val="28546761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Also, the users were interviewed afterwards with a questionnaire, the subjective feedbacks also suggest that our setting help participants to realize the capability of AI and themselves, and are more confident of the task assignment throughout.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444A7C96-0C0F-405F-99AF-9F818F426117}" type="slidenum">
              <a:rPr lang="zh-CN" altLang="en-US" smtClean="0"/>
              <a:t>9</a:t>
            </a:fld>
            <a:endParaRPr lang="zh-CN" altLang="en-US"/>
          </a:p>
        </p:txBody>
      </p:sp>
    </p:spTree>
    <p:extLst>
      <p:ext uri="{BB962C8B-B14F-4D97-AF65-F5344CB8AC3E}">
        <p14:creationId xmlns:p14="http://schemas.microsoft.com/office/powerpoint/2010/main" val="3188228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690108-FA47-4B22-8A64-8908FF6FDCB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25B1A6B-DB1C-4CCB-8FC9-00DDC45F292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3F301D-9BE7-4D64-AC15-84D52A471630}"/>
              </a:ext>
            </a:extLst>
          </p:cNvPr>
          <p:cNvSpPr>
            <a:spLocks noGrp="1"/>
          </p:cNvSpPr>
          <p:nvPr>
            <p:ph type="dt" sz="half" idx="10"/>
          </p:nvPr>
        </p:nvSpPr>
        <p:spPr/>
        <p:txBody>
          <a:bodyPr/>
          <a:lstStyle/>
          <a:p>
            <a:fld id="{B62EB369-BD71-4082-B8EF-0CB5A9199FFA}" type="datetime1">
              <a:rPr lang="zh-CN" altLang="en-US" smtClean="0"/>
              <a:t>23.3.28</a:t>
            </a:fld>
            <a:endParaRPr lang="zh-CN" altLang="en-US"/>
          </a:p>
        </p:txBody>
      </p:sp>
      <p:sp>
        <p:nvSpPr>
          <p:cNvPr id="5" name="页脚占位符 4">
            <a:extLst>
              <a:ext uri="{FF2B5EF4-FFF2-40B4-BE49-F238E27FC236}">
                <a16:creationId xmlns:a16="http://schemas.microsoft.com/office/drawing/2014/main" id="{1CD4BCF5-3E88-4FCF-A3EE-7A71D89BFF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3D89D1-6499-4427-9459-A5C6804A4F89}"/>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3747855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4E108E-FAA9-4F44-8E85-C26274F7DD5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9051D34-653C-4252-8692-A53C3CEA0BA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13F869E-DAFE-4F43-9BB3-CE695E820E65}"/>
              </a:ext>
            </a:extLst>
          </p:cNvPr>
          <p:cNvSpPr>
            <a:spLocks noGrp="1"/>
          </p:cNvSpPr>
          <p:nvPr>
            <p:ph type="dt" sz="half" idx="10"/>
          </p:nvPr>
        </p:nvSpPr>
        <p:spPr/>
        <p:txBody>
          <a:bodyPr/>
          <a:lstStyle/>
          <a:p>
            <a:fld id="{993C5F3C-7E77-4951-B725-7E704E39876B}" type="datetime1">
              <a:rPr lang="zh-CN" altLang="en-US" smtClean="0"/>
              <a:t>23.3.28</a:t>
            </a:fld>
            <a:endParaRPr lang="zh-CN" altLang="en-US"/>
          </a:p>
        </p:txBody>
      </p:sp>
      <p:sp>
        <p:nvSpPr>
          <p:cNvPr id="5" name="页脚占位符 4">
            <a:extLst>
              <a:ext uri="{FF2B5EF4-FFF2-40B4-BE49-F238E27FC236}">
                <a16:creationId xmlns:a16="http://schemas.microsoft.com/office/drawing/2014/main" id="{9C22F118-63B6-4AFE-9B43-11F51EA8CB6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83FD81A-1778-4538-932F-9D9C88B7E287}"/>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3868478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3E22DBF-24A3-45A7-855D-F1F595355B5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D332216-198F-4F9C-91AB-F27D14081BF2}"/>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7CCE1F-400F-4167-B60E-C7DA3ECCF3C7}"/>
              </a:ext>
            </a:extLst>
          </p:cNvPr>
          <p:cNvSpPr>
            <a:spLocks noGrp="1"/>
          </p:cNvSpPr>
          <p:nvPr>
            <p:ph type="dt" sz="half" idx="10"/>
          </p:nvPr>
        </p:nvSpPr>
        <p:spPr/>
        <p:txBody>
          <a:bodyPr/>
          <a:lstStyle/>
          <a:p>
            <a:fld id="{A7204B2D-8D7F-408B-A6E0-20788D1F612F}" type="datetime1">
              <a:rPr lang="zh-CN" altLang="en-US" smtClean="0"/>
              <a:t>23.3.28</a:t>
            </a:fld>
            <a:endParaRPr lang="zh-CN" altLang="en-US"/>
          </a:p>
        </p:txBody>
      </p:sp>
      <p:sp>
        <p:nvSpPr>
          <p:cNvPr id="5" name="页脚占位符 4">
            <a:extLst>
              <a:ext uri="{FF2B5EF4-FFF2-40B4-BE49-F238E27FC236}">
                <a16:creationId xmlns:a16="http://schemas.microsoft.com/office/drawing/2014/main" id="{1F2316D7-1589-4D95-915A-CBCE90C28E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754272-6D50-4B36-962D-F0EFBD6CAEE0}"/>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602499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4A72A-6C7B-48A9-8CB5-69952909B04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457EBB-8D6A-442F-95D5-5C663CAA013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3A22E90-03A5-4150-AF4F-F92BCD900514}"/>
              </a:ext>
            </a:extLst>
          </p:cNvPr>
          <p:cNvSpPr>
            <a:spLocks noGrp="1"/>
          </p:cNvSpPr>
          <p:nvPr>
            <p:ph type="dt" sz="half" idx="10"/>
          </p:nvPr>
        </p:nvSpPr>
        <p:spPr/>
        <p:txBody>
          <a:bodyPr/>
          <a:lstStyle/>
          <a:p>
            <a:fld id="{1510455A-0596-4EC3-B595-79CE119E87F8}" type="datetime1">
              <a:rPr lang="zh-CN" altLang="en-US" smtClean="0"/>
              <a:t>23.3.28</a:t>
            </a:fld>
            <a:endParaRPr lang="zh-CN" altLang="en-US"/>
          </a:p>
        </p:txBody>
      </p:sp>
      <p:sp>
        <p:nvSpPr>
          <p:cNvPr id="5" name="页脚占位符 4">
            <a:extLst>
              <a:ext uri="{FF2B5EF4-FFF2-40B4-BE49-F238E27FC236}">
                <a16:creationId xmlns:a16="http://schemas.microsoft.com/office/drawing/2014/main" id="{F2A7FDC1-1C30-45ED-A366-B7D7480755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A876E24-2B05-473A-866E-0B15CF048E86}"/>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329789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61132-17D2-494A-A10B-9D65641A8FC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9497E9C-EE05-4B90-B9EC-E5FA4D6D25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0CDAB5A-DC46-439D-980C-817CF153DC16}"/>
              </a:ext>
            </a:extLst>
          </p:cNvPr>
          <p:cNvSpPr>
            <a:spLocks noGrp="1"/>
          </p:cNvSpPr>
          <p:nvPr>
            <p:ph type="dt" sz="half" idx="10"/>
          </p:nvPr>
        </p:nvSpPr>
        <p:spPr/>
        <p:txBody>
          <a:bodyPr/>
          <a:lstStyle/>
          <a:p>
            <a:fld id="{42A49B40-AF65-4EC2-8F23-E3FB322BA733}" type="datetime1">
              <a:rPr lang="zh-CN" altLang="en-US" smtClean="0"/>
              <a:t>23.3.28</a:t>
            </a:fld>
            <a:endParaRPr lang="zh-CN" altLang="en-US"/>
          </a:p>
        </p:txBody>
      </p:sp>
      <p:sp>
        <p:nvSpPr>
          <p:cNvPr id="5" name="页脚占位符 4">
            <a:extLst>
              <a:ext uri="{FF2B5EF4-FFF2-40B4-BE49-F238E27FC236}">
                <a16:creationId xmlns:a16="http://schemas.microsoft.com/office/drawing/2014/main" id="{D2B65A45-B782-4432-B343-CE58D1DDBE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E51B88C-9F59-4962-8762-098275125506}"/>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628509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243FE6-4723-48F7-9CCF-1AC05D78BF0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554127E-EA1B-4CE8-91F5-960F93AD967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13A8C1D-5B16-4C9A-BBF0-5A7403C12D37}"/>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56AC1AE-502B-4984-BFBD-B019C97FE051}"/>
              </a:ext>
            </a:extLst>
          </p:cNvPr>
          <p:cNvSpPr>
            <a:spLocks noGrp="1"/>
          </p:cNvSpPr>
          <p:nvPr>
            <p:ph type="dt" sz="half" idx="10"/>
          </p:nvPr>
        </p:nvSpPr>
        <p:spPr/>
        <p:txBody>
          <a:bodyPr/>
          <a:lstStyle/>
          <a:p>
            <a:fld id="{547EBC7E-8E03-44F7-B0AF-1AD10A55BAF0}" type="datetime1">
              <a:rPr lang="zh-CN" altLang="en-US" smtClean="0"/>
              <a:t>23.3.28</a:t>
            </a:fld>
            <a:endParaRPr lang="zh-CN" altLang="en-US"/>
          </a:p>
        </p:txBody>
      </p:sp>
      <p:sp>
        <p:nvSpPr>
          <p:cNvPr id="6" name="页脚占位符 5">
            <a:extLst>
              <a:ext uri="{FF2B5EF4-FFF2-40B4-BE49-F238E27FC236}">
                <a16:creationId xmlns:a16="http://schemas.microsoft.com/office/drawing/2014/main" id="{1A2E42C4-FD46-4147-87E5-C38B1135B1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9FE976E-5D03-403B-B4DE-B1E7860AC2D1}"/>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413111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1222D2-C4E4-42E4-9CF5-E88F751D5F6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4A4DCF8-364E-4880-9F59-71C51FD1EF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5DADE45-00B0-40F4-A160-C8B748CE132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0C49212-E79E-4252-86E3-05C956FB769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4D3A99B-632F-4A47-9533-FDD3D42B895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19B503D-2581-4267-815E-B8BB1FAC6AF9}"/>
              </a:ext>
            </a:extLst>
          </p:cNvPr>
          <p:cNvSpPr>
            <a:spLocks noGrp="1"/>
          </p:cNvSpPr>
          <p:nvPr>
            <p:ph type="dt" sz="half" idx="10"/>
          </p:nvPr>
        </p:nvSpPr>
        <p:spPr/>
        <p:txBody>
          <a:bodyPr/>
          <a:lstStyle/>
          <a:p>
            <a:fld id="{2584D023-3C9D-4E67-A5C2-E018B3884781}" type="datetime1">
              <a:rPr lang="zh-CN" altLang="en-US" smtClean="0"/>
              <a:t>23.3.28</a:t>
            </a:fld>
            <a:endParaRPr lang="zh-CN" altLang="en-US"/>
          </a:p>
        </p:txBody>
      </p:sp>
      <p:sp>
        <p:nvSpPr>
          <p:cNvPr id="8" name="页脚占位符 7">
            <a:extLst>
              <a:ext uri="{FF2B5EF4-FFF2-40B4-BE49-F238E27FC236}">
                <a16:creationId xmlns:a16="http://schemas.microsoft.com/office/drawing/2014/main" id="{44E777FB-1F89-4539-8925-6E8FC392C77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EF1D2AF-C46D-463F-A979-5FF1383B797A}"/>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133513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C1C4AB-34CB-45C2-9116-A259FDCFA80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8758E89-80D0-491D-BB67-30C02C698EA9}"/>
              </a:ext>
            </a:extLst>
          </p:cNvPr>
          <p:cNvSpPr>
            <a:spLocks noGrp="1"/>
          </p:cNvSpPr>
          <p:nvPr>
            <p:ph type="dt" sz="half" idx="10"/>
          </p:nvPr>
        </p:nvSpPr>
        <p:spPr/>
        <p:txBody>
          <a:bodyPr/>
          <a:lstStyle/>
          <a:p>
            <a:fld id="{305282A6-33E5-423C-9E33-F7F19F144190}" type="datetime1">
              <a:rPr lang="zh-CN" altLang="en-US" smtClean="0"/>
              <a:t>23.3.28</a:t>
            </a:fld>
            <a:endParaRPr lang="zh-CN" altLang="en-US"/>
          </a:p>
        </p:txBody>
      </p:sp>
      <p:sp>
        <p:nvSpPr>
          <p:cNvPr id="4" name="页脚占位符 3">
            <a:extLst>
              <a:ext uri="{FF2B5EF4-FFF2-40B4-BE49-F238E27FC236}">
                <a16:creationId xmlns:a16="http://schemas.microsoft.com/office/drawing/2014/main" id="{0134EFA8-79EC-4F60-83B6-EF1F5ACD3E6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68B528A-86EB-45C5-B671-C1EBB881D5A4}"/>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3546776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131225A-5E09-4111-81BE-638DD4FD8DFD}"/>
              </a:ext>
            </a:extLst>
          </p:cNvPr>
          <p:cNvSpPr>
            <a:spLocks noGrp="1"/>
          </p:cNvSpPr>
          <p:nvPr>
            <p:ph type="dt" sz="half" idx="10"/>
          </p:nvPr>
        </p:nvSpPr>
        <p:spPr/>
        <p:txBody>
          <a:bodyPr/>
          <a:lstStyle/>
          <a:p>
            <a:fld id="{FD27687A-D0FA-47AA-9356-E6AEF97E3E5D}" type="datetime1">
              <a:rPr lang="zh-CN" altLang="en-US" smtClean="0"/>
              <a:t>23.3.28</a:t>
            </a:fld>
            <a:endParaRPr lang="zh-CN" altLang="en-US"/>
          </a:p>
        </p:txBody>
      </p:sp>
      <p:sp>
        <p:nvSpPr>
          <p:cNvPr id="3" name="页脚占位符 2">
            <a:extLst>
              <a:ext uri="{FF2B5EF4-FFF2-40B4-BE49-F238E27FC236}">
                <a16:creationId xmlns:a16="http://schemas.microsoft.com/office/drawing/2014/main" id="{8B9B1CA4-7580-4E7C-B262-5E9D632DC25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AC9408C-1675-4B25-9C74-3D3837C10A0E}"/>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3198733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7F0237-7E9E-4A1E-BC2F-86B175B1174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5371600-D734-4CBA-A3B0-0E30CAE5CE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6BA0560-445D-480F-83A3-63F4F079B4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2F106E7-8BDD-42D9-8E9B-80D10FC17E60}"/>
              </a:ext>
            </a:extLst>
          </p:cNvPr>
          <p:cNvSpPr>
            <a:spLocks noGrp="1"/>
          </p:cNvSpPr>
          <p:nvPr>
            <p:ph type="dt" sz="half" idx="10"/>
          </p:nvPr>
        </p:nvSpPr>
        <p:spPr/>
        <p:txBody>
          <a:bodyPr/>
          <a:lstStyle/>
          <a:p>
            <a:fld id="{A3400E94-9714-4574-9E86-AD9B6773CA92}" type="datetime1">
              <a:rPr lang="zh-CN" altLang="en-US" smtClean="0"/>
              <a:t>23.3.28</a:t>
            </a:fld>
            <a:endParaRPr lang="zh-CN" altLang="en-US"/>
          </a:p>
        </p:txBody>
      </p:sp>
      <p:sp>
        <p:nvSpPr>
          <p:cNvPr id="6" name="页脚占位符 5">
            <a:extLst>
              <a:ext uri="{FF2B5EF4-FFF2-40B4-BE49-F238E27FC236}">
                <a16:creationId xmlns:a16="http://schemas.microsoft.com/office/drawing/2014/main" id="{047E5541-02D4-4364-9398-2F06F65365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DBF4262-1CA6-4645-B7AB-A5BC24B544D1}"/>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54837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567A4F-B3B7-419D-BA83-18E1A0DF54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9B8903A-297E-47D9-BEE3-771AD54F8E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D3375D1-5166-4C85-A52A-85E714E7E0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1C8555-6739-4648-AD0C-0D5481B50E92}"/>
              </a:ext>
            </a:extLst>
          </p:cNvPr>
          <p:cNvSpPr>
            <a:spLocks noGrp="1"/>
          </p:cNvSpPr>
          <p:nvPr>
            <p:ph type="dt" sz="half" idx="10"/>
          </p:nvPr>
        </p:nvSpPr>
        <p:spPr/>
        <p:txBody>
          <a:bodyPr/>
          <a:lstStyle/>
          <a:p>
            <a:fld id="{D19628EB-7676-4027-9250-C28445E77997}" type="datetime1">
              <a:rPr lang="zh-CN" altLang="en-US" smtClean="0"/>
              <a:t>23.3.28</a:t>
            </a:fld>
            <a:endParaRPr lang="zh-CN" altLang="en-US"/>
          </a:p>
        </p:txBody>
      </p:sp>
      <p:sp>
        <p:nvSpPr>
          <p:cNvPr id="6" name="页脚占位符 5">
            <a:extLst>
              <a:ext uri="{FF2B5EF4-FFF2-40B4-BE49-F238E27FC236}">
                <a16:creationId xmlns:a16="http://schemas.microsoft.com/office/drawing/2014/main" id="{16D42A56-48E1-4A52-A60B-37522F0663D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6A507F-AF06-49CD-9D3B-9CEAF55F9215}"/>
              </a:ext>
            </a:extLst>
          </p:cNvPr>
          <p:cNvSpPr>
            <a:spLocks noGrp="1"/>
          </p:cNvSpPr>
          <p:nvPr>
            <p:ph type="sldNum" sz="quarter" idx="12"/>
          </p:nvPr>
        </p:nvSpPr>
        <p:spPr/>
        <p:txBody>
          <a:body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206542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1066F63-1B6E-4E40-83DC-8B57820B72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C8EC08A-CD25-4C93-8489-D9875944C5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6E0704-A3B9-42EC-B516-ACE469B188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EEDC12-8886-4A29-AFD0-0AFD9F989C79}" type="datetime1">
              <a:rPr lang="zh-CN" altLang="en-US" smtClean="0"/>
              <a:t>23.3.28</a:t>
            </a:fld>
            <a:endParaRPr lang="zh-CN" altLang="en-US"/>
          </a:p>
        </p:txBody>
      </p:sp>
      <p:sp>
        <p:nvSpPr>
          <p:cNvPr id="5" name="页脚占位符 4">
            <a:extLst>
              <a:ext uri="{FF2B5EF4-FFF2-40B4-BE49-F238E27FC236}">
                <a16:creationId xmlns:a16="http://schemas.microsoft.com/office/drawing/2014/main" id="{1AE7EDEE-DA67-4DD3-B9C1-BBBCCA5A16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3EF5963-9200-4EEB-978B-6A591DF05A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9E09BC-4121-486B-A8B0-562475C20F3D}" type="slidenum">
              <a:rPr lang="zh-CN" altLang="en-US" smtClean="0"/>
              <a:t>‹#›</a:t>
            </a:fld>
            <a:endParaRPr lang="zh-CN" altLang="en-US"/>
          </a:p>
        </p:txBody>
      </p:sp>
    </p:spTree>
    <p:extLst>
      <p:ext uri="{BB962C8B-B14F-4D97-AF65-F5344CB8AC3E}">
        <p14:creationId xmlns:p14="http://schemas.microsoft.com/office/powerpoint/2010/main" val="39335032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gr.xjtu.edu.cn/web/zmcai/english-vers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6.png"/><Relationship Id="rId4" Type="http://schemas.openxmlformats.org/officeDocument/2006/relationships/image" Target="../media/image65.emf"/></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2.xml"/><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s>
</file>

<file path=ppt/slides/_rels/slide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svg"/><Relationship Id="rId11" Type="http://schemas.openxmlformats.org/officeDocument/2006/relationships/image" Target="../media/image25.png"/><Relationship Id="rId5" Type="http://schemas.openxmlformats.org/officeDocument/2006/relationships/image" Target="../media/image22.png"/><Relationship Id="rId10" Type="http://schemas.openxmlformats.org/officeDocument/2006/relationships/image" Target="../media/image24.png"/><Relationship Id="rId4" Type="http://schemas.openxmlformats.org/officeDocument/2006/relationships/image" Target="../media/image21.sv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eg"/><Relationship Id="rId7" Type="http://schemas.openxmlformats.org/officeDocument/2006/relationships/image" Target="../media/image37.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jpg"/><Relationship Id="rId5" Type="http://schemas.openxmlformats.org/officeDocument/2006/relationships/image" Target="../media/image35.jp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g"/></Relationships>
</file>

<file path=ppt/slides/_rels/slide7.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42.png"/><Relationship Id="rId7" Type="http://schemas.openxmlformats.org/officeDocument/2006/relationships/image" Target="../media/image16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44.png"/><Relationship Id="rId10" Type="http://schemas.openxmlformats.org/officeDocument/2006/relationships/image" Target="../media/image45.png"/><Relationship Id="rId4" Type="http://schemas.openxmlformats.org/officeDocument/2006/relationships/image" Target="../media/image43.png"/><Relationship Id="rId9" Type="http://schemas.openxmlformats.org/officeDocument/2006/relationships/image" Target="../media/image180.png"/></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3" y="765176"/>
            <a:ext cx="12192003" cy="2851766"/>
          </a:xfrm>
          <a:prstGeom prst="rect">
            <a:avLst/>
          </a:prstGeom>
          <a:solidFill>
            <a:srgbClr val="AF2821"/>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dirty="0">
              <a:latin typeface="MiSans Medium" panose="00000600000000000000" pitchFamily="2" charset="-122"/>
              <a:ea typeface="MiSans Medium" panose="00000600000000000000" pitchFamily="2" charset="-122"/>
            </a:endParaRPr>
          </a:p>
        </p:txBody>
      </p:sp>
      <p:pic>
        <p:nvPicPr>
          <p:cNvPr id="1034" name="Picture 10" descr="Image result for xjt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1375" y="5245689"/>
            <a:ext cx="1252003" cy="1252003"/>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7463" y="809582"/>
            <a:ext cx="12192000" cy="2094869"/>
          </a:xfrm>
          <a:prstGeom prst="rect">
            <a:avLst/>
          </a:prstGeom>
          <a:noFill/>
        </p:spPr>
        <p:txBody>
          <a:bodyPr wrap="square" rtlCol="0">
            <a:spAutoFit/>
          </a:bodyPr>
          <a:lstStyle/>
          <a:p>
            <a:pPr algn="ctr">
              <a:lnSpc>
                <a:spcPct val="150000"/>
              </a:lnSpc>
            </a:pPr>
            <a:r>
              <a:rPr lang="en-US" sz="3000" b="1" dirty="0">
                <a:solidFill>
                  <a:schemeClr val="bg1">
                    <a:lumMod val="95000"/>
                  </a:schemeClr>
                </a:solidFill>
                <a:latin typeface="Segoe UI" panose="020B0502040204020203" pitchFamily="34" charset="0"/>
                <a:ea typeface="MiSans Medium" panose="00000600000000000000" pitchFamily="2" charset="-122"/>
                <a:cs typeface="Segoe UI" panose="020B0502040204020203" pitchFamily="34" charset="0"/>
              </a:rPr>
              <a:t>Interaction of Thoughts: </a:t>
            </a:r>
          </a:p>
          <a:p>
            <a:pPr algn="ctr">
              <a:lnSpc>
                <a:spcPct val="150000"/>
              </a:lnSpc>
            </a:pPr>
            <a:r>
              <a:rPr lang="en-US" sz="3000" b="1" dirty="0">
                <a:solidFill>
                  <a:schemeClr val="bg1">
                    <a:lumMod val="95000"/>
                  </a:schemeClr>
                </a:solidFill>
                <a:latin typeface="Segoe UI" panose="020B0502040204020203" pitchFamily="34" charset="0"/>
                <a:ea typeface="MiSans Medium" panose="00000600000000000000" pitchFamily="2" charset="-122"/>
                <a:cs typeface="Segoe UI" panose="020B0502040204020203" pitchFamily="34" charset="0"/>
              </a:rPr>
              <a:t>Towards Mediating Task Assignment in Human-AI Cooperation </a:t>
            </a:r>
          </a:p>
          <a:p>
            <a:pPr algn="ctr">
              <a:lnSpc>
                <a:spcPct val="150000"/>
              </a:lnSpc>
            </a:pPr>
            <a:r>
              <a:rPr lang="en-US" sz="3000" b="1" dirty="0">
                <a:solidFill>
                  <a:schemeClr val="bg1">
                    <a:lumMod val="95000"/>
                  </a:schemeClr>
                </a:solidFill>
                <a:latin typeface="Segoe UI" panose="020B0502040204020203" pitchFamily="34" charset="0"/>
                <a:ea typeface="MiSans Medium" panose="00000600000000000000" pitchFamily="2" charset="-122"/>
                <a:cs typeface="Segoe UI" panose="020B0502040204020203" pitchFamily="34" charset="0"/>
              </a:rPr>
              <a:t>with a Capability-Aware Shared Mental Model (CASMM)</a:t>
            </a:r>
          </a:p>
        </p:txBody>
      </p:sp>
      <p:sp>
        <p:nvSpPr>
          <p:cNvPr id="15" name="TextBox 14"/>
          <p:cNvSpPr txBox="1"/>
          <p:nvPr/>
        </p:nvSpPr>
        <p:spPr>
          <a:xfrm>
            <a:off x="624314" y="4135405"/>
            <a:ext cx="10943368" cy="1251625"/>
          </a:xfrm>
          <a:prstGeom prst="rect">
            <a:avLst/>
          </a:prstGeom>
          <a:noFill/>
        </p:spPr>
        <p:txBody>
          <a:bodyPr wrap="square" rtlCol="0">
            <a:spAutoFit/>
          </a:bodyPr>
          <a:lstStyle/>
          <a:p>
            <a:pPr algn="ctr"/>
            <a:r>
              <a:rPr lang="en-US" sz="2400" b="1" u="sng"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Z</a:t>
            </a:r>
            <a:r>
              <a:rPr lang="en-US" altLang="zh-CN" sz="2400" b="1" u="sng"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iyao He</a:t>
            </a:r>
            <a:r>
              <a:rPr lang="en-US" altLang="zh-CN" sz="2400" b="1" u="sng"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1</a:t>
            </a:r>
            <a:r>
              <a:rPr lang="en-US" altLang="zh-CN" sz="2400" b="1"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a:t>
            </a:r>
            <a:r>
              <a:rPr lang="en-US" altLang="zh-CN" sz="2400" b="1" dirty="0" err="1">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Yunpeng</a:t>
            </a:r>
            <a:r>
              <a:rPr lang="en-US" altLang="zh-CN" sz="2400" b="1"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Song</a:t>
            </a:r>
            <a:r>
              <a:rPr lang="en-US" altLang="zh-CN" sz="2400" b="1"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1</a:t>
            </a:r>
            <a:r>
              <a:rPr lang="en-US" altLang="zh-CN" sz="2400" b="1"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Shurui Zhou</a:t>
            </a:r>
            <a:r>
              <a:rPr lang="en-US" altLang="zh-CN" sz="2400" b="1"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2  </a:t>
            </a:r>
            <a:r>
              <a:rPr lang="en-US" altLang="zh-CN" sz="2400" b="1"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a:t>
            </a:r>
            <a:r>
              <a:rPr lang="en-US" altLang="zh-CN" sz="2400" b="1" dirty="0" err="1">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Zhongmin</a:t>
            </a:r>
            <a:r>
              <a:rPr lang="en-US" altLang="zh-CN" sz="2400" b="1"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Cai</a:t>
            </a:r>
            <a:r>
              <a:rPr lang="en-US" altLang="zh-CN" sz="2400" b="1"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1</a:t>
            </a:r>
            <a:endParaRPr lang="en-US" sz="2400" b="1" i="1"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endParaRPr>
          </a:p>
          <a:p>
            <a:pPr algn="ctr"/>
            <a:endParaRPr lang="en-US" sz="2000" i="1"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endParaRPr>
          </a:p>
          <a:p>
            <a:pPr algn="ctr"/>
            <a:r>
              <a:rPr lang="en-US" sz="2000"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1</a:t>
            </a:r>
            <a:r>
              <a:rPr lang="en-US" sz="2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Xi’an </a:t>
            </a:r>
            <a:r>
              <a:rPr lang="en-US" sz="2000" dirty="0" err="1">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Jiaotong</a:t>
            </a:r>
            <a:r>
              <a:rPr lang="en-US" sz="2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 University        </a:t>
            </a:r>
            <a:r>
              <a:rPr lang="en-US" sz="2000" baseline="30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2</a:t>
            </a:r>
            <a:r>
              <a:rPr lang="en-US" sz="2000" dirty="0">
                <a:solidFill>
                  <a:schemeClr val="bg2">
                    <a:lumMod val="25000"/>
                  </a:schemeClr>
                </a:solidFill>
                <a:latin typeface="Segoe UI" panose="020B0502040204020203" pitchFamily="34" charset="0"/>
                <a:ea typeface="MiSans Medium" panose="00000600000000000000" pitchFamily="2" charset="-122"/>
                <a:cs typeface="Segoe UI" panose="020B0502040204020203" pitchFamily="34" charset="0"/>
              </a:rPr>
              <a:t>Unviersity of Toronto</a:t>
            </a:r>
          </a:p>
          <a:p>
            <a:pPr algn="ctr"/>
            <a:endParaRPr lang="en-US" dirty="0">
              <a:latin typeface="Segoe UI" panose="020B0502040204020203" pitchFamily="34" charset="0"/>
              <a:ea typeface="MiSans Medium" panose="00000600000000000000" pitchFamily="2" charset="-122"/>
              <a:cs typeface="Segoe UI" panose="020B0502040204020203" pitchFamily="34" charset="0"/>
            </a:endParaRPr>
          </a:p>
        </p:txBody>
      </p:sp>
      <p:sp>
        <p:nvSpPr>
          <p:cNvPr id="2" name="文本框 1">
            <a:extLst>
              <a:ext uri="{FF2B5EF4-FFF2-40B4-BE49-F238E27FC236}">
                <a16:creationId xmlns:a16="http://schemas.microsoft.com/office/drawing/2014/main" id="{74F0909D-0572-48C1-BA40-A89CB7BE7F5D}"/>
              </a:ext>
            </a:extLst>
          </p:cNvPr>
          <p:cNvSpPr txBox="1"/>
          <p:nvPr/>
        </p:nvSpPr>
        <p:spPr>
          <a:xfrm>
            <a:off x="8813800" y="3074846"/>
            <a:ext cx="5080000" cy="461665"/>
          </a:xfrm>
          <a:prstGeom prst="rect">
            <a:avLst/>
          </a:prstGeom>
          <a:noFill/>
        </p:spPr>
        <p:txBody>
          <a:bodyPr wrap="square" rtlCol="0">
            <a:spAutoFit/>
          </a:bodyPr>
          <a:lstStyle/>
          <a:p>
            <a:pPr algn="ctr"/>
            <a:r>
              <a:rPr lang="en-US" altLang="zh-CN" sz="2400" dirty="0">
                <a:solidFill>
                  <a:schemeClr val="bg1">
                    <a:lumMod val="95000"/>
                  </a:schemeClr>
                </a:solidFill>
                <a:latin typeface="Segoe UI" panose="020B0502040204020203" pitchFamily="34" charset="0"/>
                <a:ea typeface="MiSans Medium" panose="00000600000000000000" pitchFamily="2" charset="-122"/>
                <a:cs typeface="Segoe UI" panose="020B0502040204020203" pitchFamily="34" charset="0"/>
              </a:rPr>
              <a:t>CHI 2023</a:t>
            </a:r>
            <a:endParaRPr lang="zh-CN" altLang="en-US" sz="2400" dirty="0">
              <a:solidFill>
                <a:schemeClr val="bg1">
                  <a:lumMod val="95000"/>
                </a:schemeClr>
              </a:solidFill>
              <a:latin typeface="Segoe UI" panose="020B0502040204020203" pitchFamily="34" charset="0"/>
              <a:ea typeface="MiSans Medium" panose="00000600000000000000" pitchFamily="2" charset="-122"/>
              <a:cs typeface="Segoe UI" panose="020B0502040204020203" pitchFamily="34" charset="0"/>
            </a:endParaRPr>
          </a:p>
        </p:txBody>
      </p:sp>
      <p:sp>
        <p:nvSpPr>
          <p:cNvPr id="4" name="灯片编号占位符 3">
            <a:extLst>
              <a:ext uri="{FF2B5EF4-FFF2-40B4-BE49-F238E27FC236}">
                <a16:creationId xmlns:a16="http://schemas.microsoft.com/office/drawing/2014/main" id="{E7B9BC9D-C2EB-4FAF-8388-1CE51CC717D2}"/>
              </a:ext>
            </a:extLst>
          </p:cNvPr>
          <p:cNvSpPr>
            <a:spLocks noGrp="1"/>
          </p:cNvSpPr>
          <p:nvPr>
            <p:ph type="sldNum" sz="quarter" idx="12"/>
          </p:nvPr>
        </p:nvSpPr>
        <p:spPr/>
        <p:txBody>
          <a:bodyPr/>
          <a:lstStyle/>
          <a:p>
            <a:fld id="{2EF34117-E233-475C-8AB0-EE915D3D8DC0}" type="slidenum">
              <a:rPr lang="en-US" smtClean="0"/>
              <a:t>1</a:t>
            </a:fld>
            <a:endParaRPr lang="en-US" dirty="0"/>
          </a:p>
        </p:txBody>
      </p:sp>
      <p:pic>
        <p:nvPicPr>
          <p:cNvPr id="5" name="图片 4">
            <a:extLst>
              <a:ext uri="{FF2B5EF4-FFF2-40B4-BE49-F238E27FC236}">
                <a16:creationId xmlns:a16="http://schemas.microsoft.com/office/drawing/2014/main" id="{93A49C87-4C3F-4037-9319-08C64082E8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6557" y="5387030"/>
            <a:ext cx="2307634" cy="830748"/>
          </a:xfrm>
          <a:prstGeom prst="rect">
            <a:avLst/>
          </a:prstGeom>
        </p:spPr>
      </p:pic>
    </p:spTree>
    <p:extLst>
      <p:ext uri="{BB962C8B-B14F-4D97-AF65-F5344CB8AC3E}">
        <p14:creationId xmlns:p14="http://schemas.microsoft.com/office/powerpoint/2010/main" val="27842183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B9B133-8413-45DF-A715-7D8A7D0ACDB1}"/>
              </a:ext>
            </a:extLst>
          </p:cNvPr>
          <p:cNvSpPr>
            <a:spLocks noGrp="1"/>
          </p:cNvSpPr>
          <p:nvPr>
            <p:ph type="title"/>
          </p:nvPr>
        </p:nvSpPr>
        <p:spPr>
          <a:xfrm>
            <a:off x="598476" y="22225"/>
            <a:ext cx="10515600" cy="1325563"/>
          </a:xfrm>
        </p:spPr>
        <p:txBody>
          <a:bodyPr>
            <a:normAutofit/>
          </a:bodyPr>
          <a:lstStyle/>
          <a:p>
            <a:pPr algn="ctr"/>
            <a:r>
              <a:rPr lang="en-US" altLang="zh-CN" sz="3000" b="1" dirty="0">
                <a:solidFill>
                  <a:schemeClr val="accent2">
                    <a:lumMod val="75000"/>
                  </a:schemeClr>
                </a:solidFill>
                <a:latin typeface="Segoe UI" panose="020B0502040204020203" pitchFamily="34" charset="0"/>
                <a:cs typeface="Segoe UI" panose="020B0502040204020203" pitchFamily="34" charset="0"/>
              </a:rPr>
              <a:t>What Next…?</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灯片编号占位符 3">
            <a:extLst>
              <a:ext uri="{FF2B5EF4-FFF2-40B4-BE49-F238E27FC236}">
                <a16:creationId xmlns:a16="http://schemas.microsoft.com/office/drawing/2014/main" id="{5DEA2162-72E9-4AEF-881C-18355AD83CC3}"/>
              </a:ext>
            </a:extLst>
          </p:cNvPr>
          <p:cNvSpPr>
            <a:spLocks noGrp="1"/>
          </p:cNvSpPr>
          <p:nvPr>
            <p:ph type="sldNum" sz="quarter" idx="12"/>
          </p:nvPr>
        </p:nvSpPr>
        <p:spPr/>
        <p:txBody>
          <a:bodyPr/>
          <a:lstStyle/>
          <a:p>
            <a:fld id="{CD9E09BC-4121-486B-A8B0-562475C20F3D}" type="slidenum">
              <a:rPr lang="zh-CN" altLang="en-US" smtClean="0"/>
              <a:t>10</a:t>
            </a:fld>
            <a:endParaRPr lang="zh-CN" altLang="en-US"/>
          </a:p>
        </p:txBody>
      </p:sp>
      <p:pic>
        <p:nvPicPr>
          <p:cNvPr id="2050" name="Picture 2" descr="Loan | Loan on Chalkboard This image is FREE for use on your… | Flickr">
            <a:extLst>
              <a:ext uri="{FF2B5EF4-FFF2-40B4-BE49-F238E27FC236}">
                <a16:creationId xmlns:a16="http://schemas.microsoft.com/office/drawing/2014/main" id="{3980EE49-AB75-4E30-B6C8-13B0315D2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476" y="3035301"/>
            <a:ext cx="3225779" cy="207168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13F6F22-E6F3-46BC-8D47-E9AFFBFA6848}"/>
              </a:ext>
            </a:extLst>
          </p:cNvPr>
          <p:cNvSpPr txBox="1"/>
          <p:nvPr/>
        </p:nvSpPr>
        <p:spPr>
          <a:xfrm>
            <a:off x="598476" y="1614488"/>
            <a:ext cx="3133725"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chemeClr val="accent2">
                    <a:lumMod val="75000"/>
                  </a:schemeClr>
                </a:solidFill>
                <a:latin typeface="Segoe UI" panose="020B0502040204020203" pitchFamily="34" charset="0"/>
                <a:cs typeface="Segoe UI" panose="020B0502040204020203" pitchFamily="34" charset="0"/>
              </a:rPr>
              <a:t>Other Tasks?</a:t>
            </a:r>
            <a:endParaRPr lang="zh-CN" altLang="en-US" sz="2400" b="1" dirty="0">
              <a:solidFill>
                <a:schemeClr val="accent2">
                  <a:lumMod val="75000"/>
                </a:schemeClr>
              </a:solidFill>
              <a:latin typeface="Segoe UI" panose="020B0502040204020203" pitchFamily="34" charset="0"/>
              <a:cs typeface="Segoe UI" panose="020B0502040204020203" pitchFamily="34" charset="0"/>
            </a:endParaRPr>
          </a:p>
        </p:txBody>
      </p:sp>
      <p:sp>
        <p:nvSpPr>
          <p:cNvPr id="7" name="文本框 6">
            <a:extLst>
              <a:ext uri="{FF2B5EF4-FFF2-40B4-BE49-F238E27FC236}">
                <a16:creationId xmlns:a16="http://schemas.microsoft.com/office/drawing/2014/main" id="{9AB5E62F-3D80-4E24-825B-2F931C6CEB01}"/>
              </a:ext>
            </a:extLst>
          </p:cNvPr>
          <p:cNvSpPr txBox="1"/>
          <p:nvPr/>
        </p:nvSpPr>
        <p:spPr>
          <a:xfrm>
            <a:off x="4427526" y="1614488"/>
            <a:ext cx="3133725"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chemeClr val="accent2">
                    <a:lumMod val="75000"/>
                  </a:schemeClr>
                </a:solidFill>
                <a:latin typeface="Segoe UI" panose="020B0502040204020203" pitchFamily="34" charset="0"/>
                <a:cs typeface="Segoe UI" panose="020B0502040204020203" pitchFamily="34" charset="0"/>
              </a:rPr>
              <a:t>Other Variables?</a:t>
            </a:r>
            <a:endParaRPr lang="zh-CN" altLang="en-US" sz="2400" b="1" dirty="0">
              <a:solidFill>
                <a:schemeClr val="accent2">
                  <a:lumMod val="75000"/>
                </a:schemeClr>
              </a:solidFill>
              <a:latin typeface="Segoe UI" panose="020B0502040204020203" pitchFamily="34" charset="0"/>
              <a:cs typeface="Segoe UI" panose="020B0502040204020203" pitchFamily="34" charset="0"/>
            </a:endParaRPr>
          </a:p>
        </p:txBody>
      </p:sp>
      <p:sp>
        <p:nvSpPr>
          <p:cNvPr id="8" name="文本框 7">
            <a:extLst>
              <a:ext uri="{FF2B5EF4-FFF2-40B4-BE49-F238E27FC236}">
                <a16:creationId xmlns:a16="http://schemas.microsoft.com/office/drawing/2014/main" id="{C11C4C96-0036-44C4-9281-C31FF66EF356}"/>
              </a:ext>
            </a:extLst>
          </p:cNvPr>
          <p:cNvSpPr txBox="1"/>
          <p:nvPr/>
        </p:nvSpPr>
        <p:spPr>
          <a:xfrm>
            <a:off x="8120862" y="1614488"/>
            <a:ext cx="3133725"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chemeClr val="accent2">
                    <a:lumMod val="75000"/>
                  </a:schemeClr>
                </a:solidFill>
                <a:latin typeface="Segoe UI" panose="020B0502040204020203" pitchFamily="34" charset="0"/>
                <a:cs typeface="Segoe UI" panose="020B0502040204020203" pitchFamily="34" charset="0"/>
              </a:rPr>
              <a:t>Other Channels?</a:t>
            </a:r>
            <a:endParaRPr lang="zh-CN" altLang="en-US" sz="2400" b="1" dirty="0">
              <a:solidFill>
                <a:schemeClr val="accent2">
                  <a:lumMod val="75000"/>
                </a:schemeClr>
              </a:solidFill>
              <a:latin typeface="Segoe UI" panose="020B0502040204020203" pitchFamily="34" charset="0"/>
              <a:cs typeface="Segoe UI" panose="020B0502040204020203" pitchFamily="34" charset="0"/>
            </a:endParaRPr>
          </a:p>
        </p:txBody>
      </p:sp>
      <p:sp>
        <p:nvSpPr>
          <p:cNvPr id="6" name="文本框 5">
            <a:extLst>
              <a:ext uri="{FF2B5EF4-FFF2-40B4-BE49-F238E27FC236}">
                <a16:creationId xmlns:a16="http://schemas.microsoft.com/office/drawing/2014/main" id="{CA896C0D-1CD2-4AF3-9C1E-679FDABECAC7}"/>
              </a:ext>
            </a:extLst>
          </p:cNvPr>
          <p:cNvSpPr txBox="1"/>
          <p:nvPr/>
        </p:nvSpPr>
        <p:spPr>
          <a:xfrm>
            <a:off x="4413447" y="3219790"/>
            <a:ext cx="3365106" cy="17027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b="1" dirty="0">
                <a:solidFill>
                  <a:schemeClr val="accent2">
                    <a:lumMod val="75000"/>
                  </a:schemeClr>
                </a:solidFill>
                <a:effectLst/>
                <a:latin typeface="Segoe UI Semibold" panose="020B0702040204020203" pitchFamily="34" charset="0"/>
                <a:cs typeface="Segoe UI Semibold" panose="020B0702040204020203" pitchFamily="34" charset="0"/>
              </a:rPr>
              <a:t>list of conditions</a:t>
            </a:r>
          </a:p>
          <a:p>
            <a:pPr marL="285750" indent="-285750">
              <a:lnSpc>
                <a:spcPct val="150000"/>
              </a:lnSpc>
              <a:buFont typeface="Arial" panose="020B0604020202020204" pitchFamily="34" charset="0"/>
              <a:buChar char="•"/>
            </a:pPr>
            <a:r>
              <a:rPr lang="en-US" altLang="zh-CN" sz="1800" b="1" dirty="0">
                <a:solidFill>
                  <a:schemeClr val="accent2">
                    <a:lumMod val="75000"/>
                  </a:schemeClr>
                </a:solidFill>
                <a:effectLst/>
                <a:latin typeface="Segoe UI Semibold" panose="020B0702040204020203" pitchFamily="34" charset="0"/>
                <a:cs typeface="Segoe UI Semibold" panose="020B0702040204020203" pitchFamily="34" charset="0"/>
              </a:rPr>
              <a:t>confidence of human or AI</a:t>
            </a:r>
            <a:endParaRPr lang="en-US" altLang="zh-CN" b="1" dirty="0">
              <a:solidFill>
                <a:schemeClr val="accent2">
                  <a:lumMod val="75000"/>
                </a:schemeClr>
              </a:solidFill>
              <a:latin typeface="Segoe UI Semibold" panose="020B0702040204020203" pitchFamily="34" charset="0"/>
              <a:cs typeface="Segoe UI Semibold" panose="020B0702040204020203" pitchFamily="34" charset="0"/>
            </a:endParaRPr>
          </a:p>
          <a:p>
            <a:pPr marL="285750" indent="-285750">
              <a:lnSpc>
                <a:spcPct val="150000"/>
              </a:lnSpc>
              <a:buFont typeface="Arial" panose="020B0604020202020204" pitchFamily="34" charset="0"/>
              <a:buChar char="•"/>
            </a:pPr>
            <a:r>
              <a:rPr lang="en-US" altLang="zh-CN" sz="1800" b="1" dirty="0">
                <a:solidFill>
                  <a:schemeClr val="accent2">
                    <a:lumMod val="75000"/>
                  </a:schemeClr>
                </a:solidFill>
                <a:effectLst/>
                <a:latin typeface="Segoe UI Semibold" panose="020B0702040204020203" pitchFamily="34" charset="0"/>
                <a:cs typeface="Segoe UI Semibold" panose="020B0702040204020203" pitchFamily="34" charset="0"/>
              </a:rPr>
              <a:t>the complexity of negotiation methods</a:t>
            </a:r>
            <a:endParaRPr lang="zh-CN" altLang="en-US" b="1" dirty="0">
              <a:solidFill>
                <a:schemeClr val="accent2">
                  <a:lumMod val="75000"/>
                </a:schemeClr>
              </a:solidFill>
              <a:latin typeface="Segoe UI Semibold" panose="020B0702040204020203" pitchFamily="34" charset="0"/>
              <a:cs typeface="Segoe UI Semibold" panose="020B0702040204020203" pitchFamily="34" charset="0"/>
            </a:endParaRPr>
          </a:p>
        </p:txBody>
      </p:sp>
      <p:sp>
        <p:nvSpPr>
          <p:cNvPr id="10" name="文本框 9">
            <a:extLst>
              <a:ext uri="{FF2B5EF4-FFF2-40B4-BE49-F238E27FC236}">
                <a16:creationId xmlns:a16="http://schemas.microsoft.com/office/drawing/2014/main" id="{44F616CF-7AE5-4646-8225-B1E8F986F1DE}"/>
              </a:ext>
            </a:extLst>
          </p:cNvPr>
          <p:cNvSpPr txBox="1"/>
          <p:nvPr/>
        </p:nvSpPr>
        <p:spPr>
          <a:xfrm>
            <a:off x="8120862" y="3219790"/>
            <a:ext cx="3365106" cy="8717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800" b="1" dirty="0">
                <a:solidFill>
                  <a:schemeClr val="accent2">
                    <a:lumMod val="75000"/>
                  </a:schemeClr>
                </a:solidFill>
                <a:effectLst/>
                <a:latin typeface="Segoe UI Semibold" panose="020B0702040204020203" pitchFamily="34" charset="0"/>
                <a:cs typeface="Segoe UI Semibold" panose="020B0702040204020203" pitchFamily="34" charset="0"/>
              </a:rPr>
              <a:t>eye movements</a:t>
            </a:r>
          </a:p>
          <a:p>
            <a:pPr marL="285750" indent="-285750">
              <a:lnSpc>
                <a:spcPct val="150000"/>
              </a:lnSpc>
              <a:buFont typeface="Arial" panose="020B0604020202020204" pitchFamily="34" charset="0"/>
              <a:buChar char="•"/>
            </a:pPr>
            <a:r>
              <a:rPr lang="en-US" altLang="zh-CN" sz="1800" b="1" dirty="0">
                <a:solidFill>
                  <a:schemeClr val="accent2">
                    <a:lumMod val="75000"/>
                  </a:schemeClr>
                </a:solidFill>
                <a:effectLst/>
                <a:latin typeface="Segoe UI Semibold" panose="020B0702040204020203" pitchFamily="34" charset="0"/>
                <a:cs typeface="Segoe UI Semibold" panose="020B0702040204020203" pitchFamily="34" charset="0"/>
              </a:rPr>
              <a:t>mouse movements</a:t>
            </a:r>
            <a:endParaRPr lang="en-US" altLang="zh-CN" b="1" dirty="0">
              <a:solidFill>
                <a:schemeClr val="accent2">
                  <a:lumMod val="75000"/>
                </a:schemeClr>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8767489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图片 46">
            <a:extLst>
              <a:ext uri="{FF2B5EF4-FFF2-40B4-BE49-F238E27FC236}">
                <a16:creationId xmlns:a16="http://schemas.microsoft.com/office/drawing/2014/main" id="{8268E8B5-D9F6-4377-927F-350AF26CC211}"/>
              </a:ext>
            </a:extLst>
          </p:cNvPr>
          <p:cNvPicPr>
            <a:picLocks noChangeAspect="1"/>
          </p:cNvPicPr>
          <p:nvPr/>
        </p:nvPicPr>
        <p:blipFill>
          <a:blip r:embed="rId3"/>
          <a:stretch>
            <a:fillRect/>
          </a:stretch>
        </p:blipFill>
        <p:spPr>
          <a:xfrm rot="166022">
            <a:off x="3342557" y="4085634"/>
            <a:ext cx="2355278" cy="1340148"/>
          </a:xfrm>
          <a:prstGeom prst="rect">
            <a:avLst/>
          </a:prstGeom>
        </p:spPr>
      </p:pic>
      <p:sp>
        <p:nvSpPr>
          <p:cNvPr id="2" name="标题 1">
            <a:extLst>
              <a:ext uri="{FF2B5EF4-FFF2-40B4-BE49-F238E27FC236}">
                <a16:creationId xmlns:a16="http://schemas.microsoft.com/office/drawing/2014/main" id="{E356C007-ADA1-467F-876F-A10831BB4B6D}"/>
              </a:ext>
            </a:extLst>
          </p:cNvPr>
          <p:cNvSpPr>
            <a:spLocks noGrp="1"/>
          </p:cNvSpPr>
          <p:nvPr>
            <p:ph type="title"/>
          </p:nvPr>
        </p:nvSpPr>
        <p:spPr>
          <a:xfrm>
            <a:off x="636602" y="4698"/>
            <a:ext cx="10515600" cy="1325563"/>
          </a:xfrm>
        </p:spPr>
        <p:txBody>
          <a:bodyPr>
            <a:normAutofit/>
          </a:bodyPr>
          <a:lstStyle/>
          <a:p>
            <a:r>
              <a:rPr lang="en-US" altLang="zh-CN" sz="4000" dirty="0">
                <a:solidFill>
                  <a:srgbClr val="C00000"/>
                </a:solidFill>
                <a:latin typeface="Segoe UI Semibold" panose="020B0702040204020203" pitchFamily="34" charset="0"/>
                <a:cs typeface="Segoe UI Semibold" panose="020B0702040204020203" pitchFamily="34" charset="0"/>
              </a:rPr>
              <a:t>Summary</a:t>
            </a:r>
            <a:endParaRPr lang="zh-CN" altLang="en-US" sz="4000" dirty="0">
              <a:solidFill>
                <a:srgbClr val="C00000"/>
              </a:solidFill>
              <a:latin typeface="Segoe UI Semibold" panose="020B0702040204020203" pitchFamily="34" charset="0"/>
              <a:cs typeface="Segoe UI Semibold" panose="020B0702040204020203" pitchFamily="34" charset="0"/>
            </a:endParaRPr>
          </a:p>
        </p:txBody>
      </p:sp>
      <p:sp>
        <p:nvSpPr>
          <p:cNvPr id="6" name="文本框 5">
            <a:extLst>
              <a:ext uri="{FF2B5EF4-FFF2-40B4-BE49-F238E27FC236}">
                <a16:creationId xmlns:a16="http://schemas.microsoft.com/office/drawing/2014/main" id="{FB43627D-4EA2-4003-B4B7-B2D2DD4FD113}"/>
              </a:ext>
            </a:extLst>
          </p:cNvPr>
          <p:cNvSpPr txBox="1"/>
          <p:nvPr/>
        </p:nvSpPr>
        <p:spPr>
          <a:xfrm>
            <a:off x="2611004" y="217675"/>
            <a:ext cx="9452297" cy="923330"/>
          </a:xfrm>
          <a:prstGeom prst="rect">
            <a:avLst/>
          </a:prstGeom>
          <a:noFill/>
        </p:spPr>
        <p:txBody>
          <a:bodyPr wrap="square">
            <a:spAutoFit/>
          </a:bodyPr>
          <a:lstStyle/>
          <a:p>
            <a:pPr algn="ctr"/>
            <a:r>
              <a:rPr lang="en-US" altLang="zh-CN" b="1" dirty="0">
                <a:solidFill>
                  <a:srgbClr val="C53E32"/>
                </a:solidFill>
                <a:latin typeface="Segoe UI" panose="020B0502040204020203" pitchFamily="34" charset="0"/>
                <a:cs typeface="Segoe UI" panose="020B0502040204020203" pitchFamily="34" charset="0"/>
              </a:rPr>
              <a:t>Interaction of Thoughts: </a:t>
            </a:r>
          </a:p>
          <a:p>
            <a:pPr algn="ctr"/>
            <a:r>
              <a:rPr lang="en-US" altLang="zh-CN" b="1" dirty="0">
                <a:solidFill>
                  <a:srgbClr val="C53E32"/>
                </a:solidFill>
                <a:latin typeface="Segoe UI" panose="020B0502040204020203" pitchFamily="34" charset="0"/>
                <a:cs typeface="Segoe UI" panose="020B0502040204020203" pitchFamily="34" charset="0"/>
              </a:rPr>
              <a:t>Towards Mediating Task Assignment in Human-AI Cooperation </a:t>
            </a:r>
          </a:p>
          <a:p>
            <a:pPr algn="ctr"/>
            <a:r>
              <a:rPr lang="en-US" altLang="zh-CN" b="1" dirty="0">
                <a:solidFill>
                  <a:srgbClr val="C53E32"/>
                </a:solidFill>
                <a:latin typeface="Segoe UI" panose="020B0502040204020203" pitchFamily="34" charset="0"/>
                <a:cs typeface="Segoe UI" panose="020B0502040204020203" pitchFamily="34" charset="0"/>
              </a:rPr>
              <a:t>with a </a:t>
            </a:r>
            <a:r>
              <a:rPr lang="en-US" altLang="zh-CN" b="1" i="1" dirty="0">
                <a:solidFill>
                  <a:srgbClr val="C53E32"/>
                </a:solidFill>
                <a:latin typeface="Segoe UI" panose="020B0502040204020203" pitchFamily="34" charset="0"/>
                <a:cs typeface="Segoe UI" panose="020B0502040204020203" pitchFamily="34" charset="0"/>
              </a:rPr>
              <a:t>Capability-Aware Shared Mental Model </a:t>
            </a:r>
            <a:endParaRPr lang="zh-CN" altLang="en-US" b="1" i="1" dirty="0">
              <a:solidFill>
                <a:srgbClr val="C53E32"/>
              </a:solidFill>
              <a:latin typeface="Segoe UI" panose="020B0502040204020203" pitchFamily="34" charset="0"/>
              <a:cs typeface="Segoe UI" panose="020B0502040204020203" pitchFamily="34"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25DD33-0C73-41EB-84CC-6D6D94FD89BE}"/>
                  </a:ext>
                </a:extLst>
              </p:cNvPr>
              <p:cNvSpPr txBox="1"/>
              <p:nvPr/>
            </p:nvSpPr>
            <p:spPr>
              <a:xfrm>
                <a:off x="220307" y="1246210"/>
                <a:ext cx="6457077" cy="248754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1600" dirty="0">
                    <a:latin typeface="Segoe UI" panose="020B0502040204020203" pitchFamily="34" charset="0"/>
                    <a:cs typeface="Segoe UI" panose="020B0502040204020203" pitchFamily="34" charset="0"/>
                  </a:rPr>
                  <a:t>Solving Problems:</a:t>
                </a:r>
              </a:p>
              <a:p>
                <a:pPr marL="742950" lvl="1" indent="-285750">
                  <a:lnSpc>
                    <a:spcPct val="150000"/>
                  </a:lnSpc>
                  <a:buFont typeface="Arial" panose="020B0604020202020204" pitchFamily="34" charset="0"/>
                  <a:buChar char="•"/>
                </a:pPr>
                <a:r>
                  <a:rPr lang="en-US" altLang="zh-CN" sz="1600" dirty="0">
                    <a:latin typeface="Segoe UI" panose="020B0502040204020203" pitchFamily="34" charset="0"/>
                    <a:cs typeface="Segoe UI" panose="020B0502040204020203" pitchFamily="34" charset="0"/>
                  </a:rPr>
                  <a:t>Human-AI </a:t>
                </a:r>
                <a:r>
                  <a:rPr lang="en-US" altLang="zh-CN" b="1" dirty="0">
                    <a:solidFill>
                      <a:srgbClr val="00A0EA"/>
                    </a:solidFill>
                    <a:latin typeface="Segoe UI" panose="020B0502040204020203" pitchFamily="34" charset="0"/>
                    <a:cs typeface="Segoe UI" panose="020B0502040204020203" pitchFamily="34" charset="0"/>
                  </a:rPr>
                  <a:t>Task</a:t>
                </a:r>
                <a:r>
                  <a:rPr lang="en-US" altLang="zh-CN" b="1" dirty="0">
                    <a:solidFill>
                      <a:srgbClr val="C00000"/>
                    </a:solidFill>
                    <a:latin typeface="Segoe UI" panose="020B0502040204020203" pitchFamily="34" charset="0"/>
                    <a:cs typeface="Segoe UI" panose="020B0502040204020203" pitchFamily="34" charset="0"/>
                  </a:rPr>
                  <a:t> </a:t>
                </a:r>
                <a:r>
                  <a:rPr lang="en-US" altLang="zh-CN" b="1" dirty="0">
                    <a:solidFill>
                      <a:srgbClr val="00A0EA"/>
                    </a:solidFill>
                    <a:latin typeface="Segoe UI" panose="020B0502040204020203" pitchFamily="34" charset="0"/>
                    <a:cs typeface="Segoe UI" panose="020B0502040204020203" pitchFamily="34" charset="0"/>
                  </a:rPr>
                  <a:t>Assignment</a:t>
                </a:r>
                <a:endParaRPr lang="en-US" altLang="zh-CN" sz="1600" b="1" dirty="0">
                  <a:solidFill>
                    <a:srgbClr val="00A0EA"/>
                  </a:solidFill>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altLang="zh-CN" sz="1600" dirty="0">
                    <a:latin typeface="Segoe UI" panose="020B0502040204020203" pitchFamily="34" charset="0"/>
                    <a:cs typeface="Segoe UI" panose="020B0502040204020203" pitchFamily="34" charset="0"/>
                  </a:rPr>
                  <a:t>Capability </a:t>
                </a:r>
                <a:r>
                  <a:rPr lang="en-US" altLang="zh-CN" b="1" dirty="0">
                    <a:solidFill>
                      <a:srgbClr val="00A0EA"/>
                    </a:solidFill>
                    <a:latin typeface="Segoe UI" panose="020B0502040204020203" pitchFamily="34" charset="0"/>
                    <a:cs typeface="Segoe UI" panose="020B0502040204020203" pitchFamily="34" charset="0"/>
                  </a:rPr>
                  <a:t>Differences</a:t>
                </a:r>
                <a:r>
                  <a:rPr lang="en-US" altLang="zh-CN" sz="1600" dirty="0">
                    <a:latin typeface="Segoe UI" panose="020B0502040204020203" pitchFamily="34" charset="0"/>
                    <a:cs typeface="Segoe UI" panose="020B0502040204020203" pitchFamily="34" charset="0"/>
                  </a:rPr>
                  <a:t> (Different Human, Different AI)</a:t>
                </a:r>
                <a:endParaRPr lang="en-US" altLang="zh-CN" sz="1600" dirty="0">
                  <a:highlight>
                    <a:srgbClr val="FBC63D"/>
                  </a:highlight>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Ø"/>
                </a:pPr>
                <a:r>
                  <a:rPr lang="en-US" altLang="zh-CN" sz="1600" dirty="0">
                    <a:latin typeface="Segoe UI" panose="020B0502040204020203" pitchFamily="34" charset="0"/>
                    <a:cs typeface="Segoe UI" panose="020B0502040204020203" pitchFamily="34" charset="0"/>
                  </a:rPr>
                  <a:t>What We Used:</a:t>
                </a:r>
              </a:p>
              <a:p>
                <a:pPr marL="742950" lvl="1" indent="-285750">
                  <a:lnSpc>
                    <a:spcPct val="150000"/>
                  </a:lnSpc>
                  <a:buFont typeface="Arial" panose="020B0604020202020204" pitchFamily="34" charset="0"/>
                  <a:buChar char="•"/>
                </a:pPr>
                <a:r>
                  <a:rPr lang="en-US" altLang="zh-CN" b="1" dirty="0">
                    <a:solidFill>
                      <a:srgbClr val="00A0EA"/>
                    </a:solidFill>
                    <a:latin typeface="Segoe UI" panose="020B0502040204020203" pitchFamily="34" charset="0"/>
                    <a:cs typeface="Segoe UI" panose="020B0502040204020203" pitchFamily="34" charset="0"/>
                  </a:rPr>
                  <a:t>Simple</a:t>
                </a:r>
                <a:r>
                  <a:rPr lang="en-US" altLang="zh-CN" b="1" dirty="0">
                    <a:solidFill>
                      <a:srgbClr val="C00000"/>
                    </a:solidFill>
                    <a:latin typeface="Segoe UI" panose="020B0502040204020203" pitchFamily="34" charset="0"/>
                    <a:cs typeface="Segoe UI" panose="020B0502040204020203" pitchFamily="34" charset="0"/>
                  </a:rPr>
                  <a:t> </a:t>
                </a:r>
                <a:r>
                  <a:rPr lang="en-US" altLang="zh-CN" b="1" dirty="0">
                    <a:solidFill>
                      <a:srgbClr val="00A0EA"/>
                    </a:solidFill>
                    <a:latin typeface="Segoe UI" panose="020B0502040204020203" pitchFamily="34" charset="0"/>
                    <a:cs typeface="Segoe UI" panose="020B0502040204020203" pitchFamily="34" charset="0"/>
                  </a:rPr>
                  <a:t>Form</a:t>
                </a:r>
                <a:r>
                  <a:rPr lang="en-US" altLang="zh-CN" b="1" dirty="0">
                    <a:solidFill>
                      <a:srgbClr val="C00000"/>
                    </a:solidFill>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of </a:t>
                </a:r>
                <a:r>
                  <a:rPr lang="en-US" altLang="zh-CN" b="1" dirty="0">
                    <a:solidFill>
                      <a:srgbClr val="00A0EA"/>
                    </a:solidFill>
                    <a:latin typeface="Segoe UI" panose="020B0502040204020203" pitchFamily="34" charset="0"/>
                    <a:cs typeface="Segoe UI" panose="020B0502040204020203" pitchFamily="34" charset="0"/>
                  </a:rPr>
                  <a:t>TUPLES</a:t>
                </a:r>
                <a:r>
                  <a:rPr lang="en-US" altLang="zh-CN" sz="1600" dirty="0">
                    <a:latin typeface="Segoe UI" panose="020B0502040204020203" pitchFamily="34" charset="0"/>
                    <a:cs typeface="Segoe UI" panose="020B0502040204020203" pitchFamily="34" charset="0"/>
                  </a:rPr>
                  <a:t> </a:t>
                </a:r>
                <a14:m>
                  <m:oMath xmlns:m="http://schemas.openxmlformats.org/officeDocument/2006/math">
                    <m:r>
                      <a:rPr lang="en-US" altLang="zh-CN" sz="2000" i="1" dirty="0" smtClean="0">
                        <a:latin typeface="Cambria Math" panose="02040503050406030204" pitchFamily="18" charset="0"/>
                      </a:rPr>
                      <m:t>(</m:t>
                    </m:r>
                    <m:sSub>
                      <m:sSubPr>
                        <m:ctrlPr>
                          <a:rPr lang="en-US" altLang="zh-CN" sz="2000" i="1" dirty="0" smtClean="0">
                            <a:latin typeface="Cambria Math" panose="02040503050406030204" pitchFamily="18" charset="0"/>
                          </a:rPr>
                        </m:ctrlPr>
                      </m:sSubPr>
                      <m:e>
                        <m:r>
                          <a:rPr lang="en-US" altLang="zh-CN" sz="2000" b="0" i="1" dirty="0" smtClean="0">
                            <a:latin typeface="Cambria Math" panose="02040503050406030204" pitchFamily="18" charset="0"/>
                          </a:rPr>
                          <m:t>𝑚</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𝑠</m:t>
                        </m:r>
                      </m:e>
                      <m:sub>
                        <m:r>
                          <a:rPr lang="en-US" altLang="zh-CN" sz="2000" b="0" i="1" dirty="0" smtClean="0">
                            <a:latin typeface="Cambria Math" panose="02040503050406030204" pitchFamily="18" charset="0"/>
                          </a:rPr>
                          <m:t>𝑖</m:t>
                        </m:r>
                      </m:sub>
                    </m:sSub>
                    <m:r>
                      <a:rPr lang="en-US" altLang="zh-CN" sz="2000" b="0" i="1" dirty="0" smtClean="0">
                        <a:latin typeface="Cambria Math" panose="02040503050406030204" pitchFamily="18" charset="0"/>
                      </a:rPr>
                      <m:t>,</m:t>
                    </m:r>
                    <m:sSub>
                      <m:sSubPr>
                        <m:ctrlPr>
                          <a:rPr lang="en-US" altLang="zh-CN" sz="2000" b="0" i="1" dirty="0" smtClean="0">
                            <a:latin typeface="Cambria Math" panose="02040503050406030204" pitchFamily="18" charset="0"/>
                          </a:rPr>
                        </m:ctrlPr>
                      </m:sSubPr>
                      <m:e>
                        <m:r>
                          <a:rPr lang="en-US" altLang="zh-CN" sz="2000" b="0" i="1" dirty="0" smtClean="0">
                            <a:latin typeface="Cambria Math" panose="02040503050406030204" pitchFamily="18" charset="0"/>
                          </a:rPr>
                          <m:t>𝑎</m:t>
                        </m:r>
                      </m:e>
                      <m:sub>
                        <m:r>
                          <a:rPr lang="en-US" altLang="zh-CN" sz="2000" b="0" i="1" dirty="0" smtClean="0">
                            <a:latin typeface="Cambria Math" panose="02040503050406030204" pitchFamily="18" charset="0"/>
                          </a:rPr>
                          <m:t>𝑖</m:t>
                        </m:r>
                      </m:sub>
                    </m:sSub>
                    <m:r>
                      <a:rPr lang="en-US" altLang="zh-CN" sz="2000" i="1" dirty="0" smtClean="0">
                        <a:latin typeface="Cambria Math" panose="02040503050406030204" pitchFamily="18" charset="0"/>
                      </a:rPr>
                      <m:t>)</m:t>
                    </m:r>
                  </m:oMath>
                </a14:m>
                <a:endParaRPr lang="en-US" altLang="zh-CN" sz="1600" dirty="0">
                  <a:latin typeface="Segoe UI" panose="020B0502040204020203" pitchFamily="34" charset="0"/>
                  <a:cs typeface="Segoe UI" panose="020B0502040204020203" pitchFamily="34" charset="0"/>
                </a:endParaRPr>
              </a:p>
              <a:p>
                <a:pPr marL="285750" indent="-285750">
                  <a:lnSpc>
                    <a:spcPct val="150000"/>
                  </a:lnSpc>
                  <a:buFont typeface="Wingdings" panose="05000000000000000000" pitchFamily="2" charset="2"/>
                  <a:buChar char="Ø"/>
                </a:pPr>
                <a:r>
                  <a:rPr lang="en-US" altLang="zh-CN" sz="1600" dirty="0">
                    <a:latin typeface="Segoe UI" panose="020B0502040204020203" pitchFamily="34" charset="0"/>
                    <a:cs typeface="Segoe UI" panose="020B0502040204020203" pitchFamily="34" charset="0"/>
                  </a:rPr>
                  <a:t>Highlight: </a:t>
                </a:r>
                <a14:m>
                  <m:oMath xmlns:m="http://schemas.openxmlformats.org/officeDocument/2006/math">
                    <m:sSub>
                      <m:sSubPr>
                        <m:ctrlPr>
                          <a:rPr lang="en-US" altLang="zh-CN" sz="1600" b="0" i="1" dirty="0" smtClean="0">
                            <a:latin typeface="Cambria Math" panose="02040503050406030204" pitchFamily="18" charset="0"/>
                          </a:rPr>
                        </m:ctrlPr>
                      </m:sSubPr>
                      <m:e>
                        <m:r>
                          <a:rPr lang="en-US" altLang="zh-CN" sz="1600" b="0" i="1" dirty="0" smtClean="0">
                            <a:latin typeface="Cambria Math" panose="02040503050406030204" pitchFamily="18" charset="0"/>
                          </a:rPr>
                          <m:t>𝑠</m:t>
                        </m:r>
                      </m:e>
                      <m:sub>
                        <m:r>
                          <a:rPr lang="en-US" altLang="zh-CN" sz="1600" b="0" i="1" dirty="0" smtClean="0">
                            <a:latin typeface="Cambria Math" panose="02040503050406030204" pitchFamily="18" charset="0"/>
                          </a:rPr>
                          <m:t>𝑖</m:t>
                        </m:r>
                      </m:sub>
                    </m:sSub>
                    <m:r>
                      <a:rPr lang="en-US" altLang="zh-CN" sz="1600" b="0" i="0" dirty="0" smtClean="0">
                        <a:latin typeface="Cambria Math" panose="02040503050406030204" pitchFamily="18" charset="0"/>
                      </a:rPr>
                      <m:t>−−</m:t>
                    </m:r>
                  </m:oMath>
                </a14:m>
                <a:r>
                  <a:rPr lang="en-US" altLang="zh-CN" b="1" dirty="0">
                    <a:solidFill>
                      <a:srgbClr val="00A0EA"/>
                    </a:solidFill>
                    <a:latin typeface="Segoe UI" panose="020B0502040204020203" pitchFamily="34" charset="0"/>
                    <a:cs typeface="Segoe UI" panose="020B0502040204020203" pitchFamily="34" charset="0"/>
                  </a:rPr>
                  <a:t>Scenarios</a:t>
                </a:r>
                <a:endParaRPr lang="en-US" altLang="zh-CN" sz="1600" b="1" dirty="0">
                  <a:solidFill>
                    <a:srgbClr val="00A0EA"/>
                  </a:solidFill>
                  <a:latin typeface="Segoe UI" panose="020B0502040204020203" pitchFamily="34" charset="0"/>
                  <a:cs typeface="Segoe UI" panose="020B0502040204020203" pitchFamily="34" charset="0"/>
                </a:endParaRPr>
              </a:p>
            </p:txBody>
          </p:sp>
        </mc:Choice>
        <mc:Fallback xmlns="">
          <p:sp>
            <p:nvSpPr>
              <p:cNvPr id="7" name="文本框 6">
                <a:extLst>
                  <a:ext uri="{FF2B5EF4-FFF2-40B4-BE49-F238E27FC236}">
                    <a16:creationId xmlns:a16="http://schemas.microsoft.com/office/drawing/2014/main" id="{B825DD33-0C73-41EB-84CC-6D6D94FD89BE}"/>
                  </a:ext>
                </a:extLst>
              </p:cNvPr>
              <p:cNvSpPr txBox="1">
                <a:spLocks noRot="1" noChangeAspect="1" noMove="1" noResize="1" noEditPoints="1" noAdjustHandles="1" noChangeArrowheads="1" noChangeShapeType="1" noTextEdit="1"/>
              </p:cNvSpPr>
              <p:nvPr/>
            </p:nvSpPr>
            <p:spPr>
              <a:xfrm>
                <a:off x="220307" y="1246210"/>
                <a:ext cx="6457077" cy="2487540"/>
              </a:xfrm>
              <a:prstGeom prst="rect">
                <a:avLst/>
              </a:prstGeom>
              <a:blipFill>
                <a:blip r:embed="rId4"/>
                <a:stretch>
                  <a:fillRect l="-378" b="-3186"/>
                </a:stretch>
              </a:blipFill>
            </p:spPr>
            <p:txBody>
              <a:bodyPr/>
              <a:lstStyle/>
              <a:p>
                <a:r>
                  <a:rPr lang="zh-CN" altLang="en-US">
                    <a:noFill/>
                  </a:rPr>
                  <a:t> </a:t>
                </a:r>
              </a:p>
            </p:txBody>
          </p:sp>
        </mc:Fallback>
      </mc:AlternateContent>
      <p:pic>
        <p:nvPicPr>
          <p:cNvPr id="18" name="图片 17">
            <a:extLst>
              <a:ext uri="{FF2B5EF4-FFF2-40B4-BE49-F238E27FC236}">
                <a16:creationId xmlns:a16="http://schemas.microsoft.com/office/drawing/2014/main" id="{C5E436B7-BD1D-408B-ACB8-14E86A3EE716}"/>
              </a:ext>
            </a:extLst>
          </p:cNvPr>
          <p:cNvPicPr>
            <a:picLocks noChangeAspect="1"/>
          </p:cNvPicPr>
          <p:nvPr/>
        </p:nvPicPr>
        <p:blipFill>
          <a:blip r:embed="rId5"/>
          <a:stretch>
            <a:fillRect/>
          </a:stretch>
        </p:blipFill>
        <p:spPr>
          <a:xfrm>
            <a:off x="6198113" y="2016975"/>
            <a:ext cx="1104690" cy="612947"/>
          </a:xfrm>
          <a:prstGeom prst="rect">
            <a:avLst/>
          </a:prstGeom>
        </p:spPr>
      </p:pic>
      <p:pic>
        <p:nvPicPr>
          <p:cNvPr id="19" name="图片 18">
            <a:extLst>
              <a:ext uri="{FF2B5EF4-FFF2-40B4-BE49-F238E27FC236}">
                <a16:creationId xmlns:a16="http://schemas.microsoft.com/office/drawing/2014/main" id="{C20CE716-E09A-4899-BDCB-7A991CE6134F}"/>
              </a:ext>
            </a:extLst>
          </p:cNvPr>
          <p:cNvPicPr>
            <a:picLocks noChangeAspect="1"/>
          </p:cNvPicPr>
          <p:nvPr/>
        </p:nvPicPr>
        <p:blipFill>
          <a:blip r:embed="rId6"/>
          <a:stretch>
            <a:fillRect/>
          </a:stretch>
        </p:blipFill>
        <p:spPr>
          <a:xfrm>
            <a:off x="7302803" y="2027100"/>
            <a:ext cx="1140122" cy="617130"/>
          </a:xfrm>
          <a:prstGeom prst="rect">
            <a:avLst/>
          </a:prstGeom>
        </p:spPr>
      </p:pic>
      <p:pic>
        <p:nvPicPr>
          <p:cNvPr id="24" name="图片 23">
            <a:extLst>
              <a:ext uri="{FF2B5EF4-FFF2-40B4-BE49-F238E27FC236}">
                <a16:creationId xmlns:a16="http://schemas.microsoft.com/office/drawing/2014/main" id="{FE6A06E7-D49C-40C1-88F5-D5C6EF39537F}"/>
              </a:ext>
            </a:extLst>
          </p:cNvPr>
          <p:cNvPicPr>
            <a:picLocks noChangeAspect="1"/>
          </p:cNvPicPr>
          <p:nvPr/>
        </p:nvPicPr>
        <p:blipFill>
          <a:blip r:embed="rId7">
            <a:duotone>
              <a:schemeClr val="accent5">
                <a:shade val="45000"/>
                <a:satMod val="135000"/>
              </a:schemeClr>
              <a:prstClr val="white"/>
            </a:duotone>
          </a:blip>
          <a:stretch>
            <a:fillRect/>
          </a:stretch>
        </p:blipFill>
        <p:spPr>
          <a:xfrm rot="624701">
            <a:off x="3880889" y="1190456"/>
            <a:ext cx="1056842" cy="1066537"/>
          </a:xfrm>
          <a:prstGeom prst="rect">
            <a:avLst/>
          </a:prstGeom>
        </p:spPr>
      </p:pic>
      <p:pic>
        <p:nvPicPr>
          <p:cNvPr id="35" name="图片 34">
            <a:extLst>
              <a:ext uri="{FF2B5EF4-FFF2-40B4-BE49-F238E27FC236}">
                <a16:creationId xmlns:a16="http://schemas.microsoft.com/office/drawing/2014/main" id="{180E0289-2CFE-4347-AD56-9686614CC6FF}"/>
              </a:ext>
            </a:extLst>
          </p:cNvPr>
          <p:cNvPicPr>
            <a:picLocks noChangeAspect="1"/>
          </p:cNvPicPr>
          <p:nvPr/>
        </p:nvPicPr>
        <p:blipFill>
          <a:blip r:embed="rId8"/>
          <a:stretch>
            <a:fillRect/>
          </a:stretch>
        </p:blipFill>
        <p:spPr>
          <a:xfrm>
            <a:off x="4930662" y="2912701"/>
            <a:ext cx="6299313" cy="490251"/>
          </a:xfrm>
          <a:prstGeom prst="rect">
            <a:avLst/>
          </a:prstGeom>
        </p:spPr>
      </p:pic>
      <p:grpSp>
        <p:nvGrpSpPr>
          <p:cNvPr id="39" name="组合 38">
            <a:extLst>
              <a:ext uri="{FF2B5EF4-FFF2-40B4-BE49-F238E27FC236}">
                <a16:creationId xmlns:a16="http://schemas.microsoft.com/office/drawing/2014/main" id="{38AFB7E6-FF82-4A5B-8DBD-A286901D8997}"/>
              </a:ext>
            </a:extLst>
          </p:cNvPr>
          <p:cNvGrpSpPr/>
          <p:nvPr/>
        </p:nvGrpSpPr>
        <p:grpSpPr>
          <a:xfrm>
            <a:off x="5880241" y="3649247"/>
            <a:ext cx="6457076" cy="2025876"/>
            <a:chOff x="5563299" y="4140038"/>
            <a:chExt cx="6094602" cy="2025876"/>
          </a:xfrm>
        </p:grpSpPr>
        <p:sp>
          <p:nvSpPr>
            <p:cNvPr id="9" name="文本框 8">
              <a:extLst>
                <a:ext uri="{FF2B5EF4-FFF2-40B4-BE49-F238E27FC236}">
                  <a16:creationId xmlns:a16="http://schemas.microsoft.com/office/drawing/2014/main" id="{4A4B3926-F2E9-4721-903D-BF3BD360CC75}"/>
                </a:ext>
              </a:extLst>
            </p:cNvPr>
            <p:cNvSpPr txBox="1"/>
            <p:nvPr/>
          </p:nvSpPr>
          <p:spPr>
            <a:xfrm>
              <a:off x="5563299" y="4140038"/>
              <a:ext cx="6094602" cy="2025876"/>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en-US" altLang="zh-CN" sz="1600" dirty="0">
                  <a:latin typeface="Segoe UI" panose="020B0502040204020203" pitchFamily="34" charset="0"/>
                  <a:cs typeface="Segoe UI" panose="020B0502040204020203" pitchFamily="34" charset="0"/>
                </a:rPr>
                <a:t>User Test:</a:t>
              </a:r>
              <a:r>
                <a:rPr lang="zh-CN" altLang="en-US" sz="1600" dirty="0">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Image</a:t>
              </a:r>
              <a:r>
                <a:rPr lang="zh-CN" altLang="en-US" sz="1600" dirty="0">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Labelling</a:t>
              </a:r>
              <a:r>
                <a:rPr lang="zh-CN" altLang="en-US" sz="1600" dirty="0">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with</a:t>
              </a:r>
              <a:r>
                <a:rPr lang="zh-CN" altLang="en-US" sz="1600" dirty="0">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SMM</a:t>
              </a:r>
            </a:p>
            <a:p>
              <a:pPr marL="285750" indent="-285750">
                <a:lnSpc>
                  <a:spcPct val="150000"/>
                </a:lnSpc>
                <a:buFont typeface="Wingdings" panose="05000000000000000000" pitchFamily="2" charset="2"/>
                <a:buChar char="Ø"/>
              </a:pPr>
              <a:r>
                <a:rPr lang="en-US" altLang="zh-CN" sz="1600" dirty="0">
                  <a:latin typeface="Segoe UI" panose="020B0502040204020203" pitchFamily="34" charset="0"/>
                  <a:cs typeface="Segoe UI" panose="020B0502040204020203" pitchFamily="34" charset="0"/>
                </a:rPr>
                <a:t>Building Capability-Aware SMM:</a:t>
              </a:r>
            </a:p>
            <a:p>
              <a:pPr marL="742950" lvl="1" indent="-285750">
                <a:lnSpc>
                  <a:spcPct val="150000"/>
                </a:lnSpc>
                <a:buFont typeface="Arial" panose="020B0604020202020204" pitchFamily="34" charset="0"/>
                <a:buChar char="•"/>
              </a:pPr>
              <a:r>
                <a:rPr lang="en-US" altLang="zh-CN" sz="1600" dirty="0">
                  <a:latin typeface="Segoe UI" panose="020B0502040204020203" pitchFamily="34" charset="0"/>
                  <a:cs typeface="Segoe UI" panose="020B0502040204020203" pitchFamily="34" charset="0"/>
                </a:rPr>
                <a:t>Boost </a:t>
              </a:r>
              <a:r>
                <a:rPr lang="en-US" altLang="zh-CN" b="1" dirty="0">
                  <a:solidFill>
                    <a:srgbClr val="00A0EA"/>
                  </a:solidFill>
                  <a:latin typeface="Segoe UI" panose="020B0502040204020203" pitchFamily="34" charset="0"/>
                  <a:cs typeface="Segoe UI" panose="020B0502040204020203" pitchFamily="34" charset="0"/>
                </a:rPr>
                <a:t>accuracy</a:t>
              </a:r>
              <a:r>
                <a:rPr lang="en-US" altLang="zh-CN" sz="1600" dirty="0">
                  <a:latin typeface="Segoe UI" panose="020B0502040204020203" pitchFamily="34" charset="0"/>
                  <a:cs typeface="Segoe UI" panose="020B0502040204020203" pitchFamily="34" charset="0"/>
                </a:rPr>
                <a:t> and time </a:t>
              </a:r>
              <a:r>
                <a:rPr lang="en-US" altLang="zh-CN" b="1" dirty="0">
                  <a:solidFill>
                    <a:srgbClr val="00A0EA"/>
                  </a:solidFill>
                  <a:latin typeface="Segoe UI" panose="020B0502040204020203" pitchFamily="34" charset="0"/>
                  <a:cs typeface="Segoe UI" panose="020B0502040204020203" pitchFamily="34" charset="0"/>
                </a:rPr>
                <a:t>efficiency</a:t>
              </a:r>
              <a:endParaRPr lang="en-US" altLang="zh-CN" sz="1600" b="1" dirty="0">
                <a:solidFill>
                  <a:srgbClr val="00A0EA"/>
                </a:solidFill>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altLang="zh-CN" sz="1600" dirty="0">
                  <a:latin typeface="Segoe UI" panose="020B0502040204020203" pitchFamily="34" charset="0"/>
                  <a:cs typeface="Segoe UI" panose="020B0502040204020203" pitchFamily="34" charset="0"/>
                </a:rPr>
                <a:t>Form task assignment close to </a:t>
              </a:r>
              <a:r>
                <a:rPr lang="en-US" altLang="zh-CN" b="1" dirty="0">
                  <a:solidFill>
                    <a:srgbClr val="00A0EA"/>
                  </a:solidFill>
                  <a:latin typeface="Segoe UI" panose="020B0502040204020203" pitchFamily="34" charset="0"/>
                  <a:cs typeface="Segoe UI" panose="020B0502040204020203" pitchFamily="34" charset="0"/>
                </a:rPr>
                <a:t>real</a:t>
              </a:r>
              <a:r>
                <a:rPr lang="en-US" altLang="zh-CN" b="1" dirty="0">
                  <a:solidFill>
                    <a:srgbClr val="C00000"/>
                  </a:solidFill>
                  <a:latin typeface="Segoe UI" panose="020B0502040204020203" pitchFamily="34" charset="0"/>
                  <a:cs typeface="Segoe UI" panose="020B0502040204020203" pitchFamily="34" charset="0"/>
                </a:rPr>
                <a:t> </a:t>
              </a:r>
              <a:r>
                <a:rPr lang="en-US" altLang="zh-CN" b="1" dirty="0">
                  <a:solidFill>
                    <a:srgbClr val="00A0EA"/>
                  </a:solidFill>
                  <a:latin typeface="Segoe UI" panose="020B0502040204020203" pitchFamily="34" charset="0"/>
                  <a:cs typeface="Segoe UI" panose="020B0502040204020203" pitchFamily="34" charset="0"/>
                </a:rPr>
                <a:t>capabilities</a:t>
              </a:r>
              <a:endParaRPr lang="en-US" altLang="zh-CN" sz="1600" b="1" dirty="0">
                <a:solidFill>
                  <a:srgbClr val="00A0EA"/>
                </a:solidFill>
                <a:latin typeface="Segoe UI" panose="020B0502040204020203" pitchFamily="34" charset="0"/>
                <a:cs typeface="Segoe UI" panose="020B0502040204020203" pitchFamily="34" charset="0"/>
              </a:endParaRPr>
            </a:p>
            <a:p>
              <a:pPr marL="742950" lvl="1" indent="-285750">
                <a:lnSpc>
                  <a:spcPct val="150000"/>
                </a:lnSpc>
                <a:buFont typeface="Arial" panose="020B0604020202020204" pitchFamily="34" charset="0"/>
                <a:buChar char="•"/>
              </a:pPr>
              <a:r>
                <a:rPr lang="en-US" altLang="zh-CN" sz="1600" dirty="0">
                  <a:latin typeface="Segoe UI" panose="020B0502040204020203" pitchFamily="34" charset="0"/>
                  <a:cs typeface="Segoe UI" panose="020B0502040204020203" pitchFamily="34" charset="0"/>
                </a:rPr>
                <a:t>Help users </a:t>
              </a:r>
              <a:r>
                <a:rPr lang="en-US" altLang="zh-CN" b="1" dirty="0">
                  <a:solidFill>
                    <a:srgbClr val="00A0EA"/>
                  </a:solidFill>
                  <a:latin typeface="Segoe UI" panose="020B0502040204020203" pitchFamily="34" charset="0"/>
                  <a:cs typeface="Segoe UI" panose="020B0502040204020203" pitchFamily="34" charset="0"/>
                </a:rPr>
                <a:t>better</a:t>
              </a:r>
              <a:r>
                <a:rPr lang="en-US" altLang="zh-CN" b="1" dirty="0">
                  <a:solidFill>
                    <a:srgbClr val="C00000"/>
                  </a:solidFill>
                  <a:latin typeface="Segoe UI" panose="020B0502040204020203" pitchFamily="34" charset="0"/>
                  <a:cs typeface="Segoe UI" panose="020B0502040204020203" pitchFamily="34" charset="0"/>
                </a:rPr>
                <a:t> </a:t>
              </a:r>
              <a:r>
                <a:rPr lang="en-US" altLang="zh-CN" b="1" dirty="0">
                  <a:solidFill>
                    <a:srgbClr val="00A0EA"/>
                  </a:solidFill>
                  <a:latin typeface="Segoe UI" panose="020B0502040204020203" pitchFamily="34" charset="0"/>
                  <a:cs typeface="Segoe UI" panose="020B0502040204020203" pitchFamily="34" charset="0"/>
                </a:rPr>
                <a:t>understand</a:t>
              </a:r>
              <a:r>
                <a:rPr lang="en-US" altLang="zh-CN" b="1" dirty="0">
                  <a:solidFill>
                    <a:srgbClr val="C00000"/>
                  </a:solidFill>
                  <a:latin typeface="Segoe UI" panose="020B0502040204020203" pitchFamily="34" charset="0"/>
                  <a:cs typeface="Segoe UI" panose="020B0502040204020203" pitchFamily="34" charset="0"/>
                </a:rPr>
                <a:t> </a:t>
              </a:r>
              <a:r>
                <a:rPr lang="en-US" altLang="zh-CN" sz="1600" dirty="0">
                  <a:latin typeface="Segoe UI" panose="020B0502040204020203" pitchFamily="34" charset="0"/>
                  <a:cs typeface="Segoe UI" panose="020B0502040204020203" pitchFamily="34" charset="0"/>
                </a:rPr>
                <a:t>the human/AI </a:t>
              </a:r>
              <a:r>
                <a:rPr lang="en-US" altLang="zh-CN" b="1" dirty="0">
                  <a:solidFill>
                    <a:srgbClr val="00A0EA"/>
                  </a:solidFill>
                  <a:latin typeface="Segoe UI" panose="020B0502040204020203" pitchFamily="34" charset="0"/>
                  <a:cs typeface="Segoe UI" panose="020B0502040204020203" pitchFamily="34" charset="0"/>
                </a:rPr>
                <a:t>capability</a:t>
              </a:r>
              <a:endParaRPr lang="en-US" altLang="zh-CN" sz="1600" b="1" dirty="0">
                <a:solidFill>
                  <a:srgbClr val="00A0EA"/>
                </a:solidFill>
                <a:latin typeface="Segoe UI" panose="020B0502040204020203" pitchFamily="34" charset="0"/>
                <a:cs typeface="Segoe UI" panose="020B0502040204020203" pitchFamily="34" charset="0"/>
              </a:endParaRPr>
            </a:p>
          </p:txBody>
        </p:sp>
        <p:pic>
          <p:nvPicPr>
            <p:cNvPr id="36" name="Picture 6" descr="Efficiency - Free time and date icons">
              <a:extLst>
                <a:ext uri="{FF2B5EF4-FFF2-40B4-BE49-F238E27FC236}">
                  <a16:creationId xmlns:a16="http://schemas.microsoft.com/office/drawing/2014/main" id="{F84F61B2-5FBE-46B7-911B-348DFBF711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59755" y="4917310"/>
              <a:ext cx="362581" cy="362581"/>
            </a:xfrm>
            <a:prstGeom prst="rect">
              <a:avLst/>
            </a:prstGeom>
            <a:noFill/>
            <a:extLst>
              <a:ext uri="{909E8E84-426E-40DD-AFC4-6F175D3DCCD1}">
                <a14:hiddenFill xmlns:a14="http://schemas.microsoft.com/office/drawing/2010/main">
                  <a:solidFill>
                    <a:srgbClr val="FFFFFF"/>
                  </a:solidFill>
                </a14:hiddenFill>
              </a:ext>
            </a:extLst>
          </p:spPr>
        </p:pic>
        <p:pic>
          <p:nvPicPr>
            <p:cNvPr id="37" name="图片 36">
              <a:extLst>
                <a:ext uri="{FF2B5EF4-FFF2-40B4-BE49-F238E27FC236}">
                  <a16:creationId xmlns:a16="http://schemas.microsoft.com/office/drawing/2014/main" id="{B1387224-9B23-49F9-A72E-6F87932A4AEC}"/>
                </a:ext>
              </a:extLst>
            </p:cNvPr>
            <p:cNvPicPr>
              <a:picLocks noChangeAspect="1"/>
            </p:cNvPicPr>
            <p:nvPr/>
          </p:nvPicPr>
          <p:blipFill>
            <a:blip r:embed="rId10"/>
            <a:stretch>
              <a:fillRect/>
            </a:stretch>
          </p:blipFill>
          <p:spPr>
            <a:xfrm>
              <a:off x="5693468" y="5304738"/>
              <a:ext cx="360829" cy="362581"/>
            </a:xfrm>
            <a:prstGeom prst="rect">
              <a:avLst/>
            </a:prstGeom>
          </p:spPr>
        </p:pic>
        <p:pic>
          <p:nvPicPr>
            <p:cNvPr id="38" name="图片 37">
              <a:extLst>
                <a:ext uri="{FF2B5EF4-FFF2-40B4-BE49-F238E27FC236}">
                  <a16:creationId xmlns:a16="http://schemas.microsoft.com/office/drawing/2014/main" id="{F3F91DEA-1E07-4087-97F2-CF869FEC2851}"/>
                </a:ext>
              </a:extLst>
            </p:cNvPr>
            <p:cNvPicPr>
              <a:picLocks noChangeAspect="1"/>
            </p:cNvPicPr>
            <p:nvPr/>
          </p:nvPicPr>
          <p:blipFill>
            <a:blip r:embed="rId11"/>
            <a:stretch>
              <a:fillRect/>
            </a:stretch>
          </p:blipFill>
          <p:spPr>
            <a:xfrm>
              <a:off x="5621655" y="5654014"/>
              <a:ext cx="413592" cy="413592"/>
            </a:xfrm>
            <a:prstGeom prst="rect">
              <a:avLst/>
            </a:prstGeom>
          </p:spPr>
        </p:pic>
      </p:grpSp>
      <p:pic>
        <p:nvPicPr>
          <p:cNvPr id="43" name="图片 42">
            <a:extLst>
              <a:ext uri="{FF2B5EF4-FFF2-40B4-BE49-F238E27FC236}">
                <a16:creationId xmlns:a16="http://schemas.microsoft.com/office/drawing/2014/main" id="{229E6E0A-4768-4524-B2D1-3ABD50818A9C}"/>
              </a:ext>
            </a:extLst>
          </p:cNvPr>
          <p:cNvPicPr>
            <a:picLocks noChangeAspect="1"/>
          </p:cNvPicPr>
          <p:nvPr/>
        </p:nvPicPr>
        <p:blipFill rotWithShape="1">
          <a:blip r:embed="rId12"/>
          <a:srcRect t="23681"/>
          <a:stretch/>
        </p:blipFill>
        <p:spPr>
          <a:xfrm>
            <a:off x="7422892" y="5885930"/>
            <a:ext cx="4914425" cy="967372"/>
          </a:xfrm>
          <a:prstGeom prst="rect">
            <a:avLst/>
          </a:prstGeom>
        </p:spPr>
      </p:pic>
      <p:pic>
        <p:nvPicPr>
          <p:cNvPr id="44" name="图片 43">
            <a:extLst>
              <a:ext uri="{FF2B5EF4-FFF2-40B4-BE49-F238E27FC236}">
                <a16:creationId xmlns:a16="http://schemas.microsoft.com/office/drawing/2014/main" id="{143CC30C-4768-4571-BF30-303328F84E0D}"/>
              </a:ext>
            </a:extLst>
          </p:cNvPr>
          <p:cNvPicPr>
            <a:picLocks noChangeAspect="1"/>
          </p:cNvPicPr>
          <p:nvPr/>
        </p:nvPicPr>
        <p:blipFill>
          <a:blip r:embed="rId13"/>
          <a:stretch>
            <a:fillRect/>
          </a:stretch>
        </p:blipFill>
        <p:spPr>
          <a:xfrm>
            <a:off x="4680025" y="1321102"/>
            <a:ext cx="1796975" cy="862654"/>
          </a:xfrm>
          <a:prstGeom prst="rect">
            <a:avLst/>
          </a:prstGeom>
        </p:spPr>
      </p:pic>
      <p:pic>
        <p:nvPicPr>
          <p:cNvPr id="46" name="图片 45">
            <a:extLst>
              <a:ext uri="{FF2B5EF4-FFF2-40B4-BE49-F238E27FC236}">
                <a16:creationId xmlns:a16="http://schemas.microsoft.com/office/drawing/2014/main" id="{261E684D-B451-4DFA-9AF2-B75DEFDD2064}"/>
              </a:ext>
            </a:extLst>
          </p:cNvPr>
          <p:cNvPicPr>
            <a:picLocks noChangeAspect="1"/>
          </p:cNvPicPr>
          <p:nvPr/>
        </p:nvPicPr>
        <p:blipFill>
          <a:blip r:embed="rId14"/>
          <a:stretch>
            <a:fillRect/>
          </a:stretch>
        </p:blipFill>
        <p:spPr>
          <a:xfrm rot="495331">
            <a:off x="2322958" y="4209385"/>
            <a:ext cx="2297672" cy="1326311"/>
          </a:xfrm>
          <a:prstGeom prst="rect">
            <a:avLst/>
          </a:prstGeom>
        </p:spPr>
      </p:pic>
      <p:pic>
        <p:nvPicPr>
          <p:cNvPr id="45" name="图片 44">
            <a:extLst>
              <a:ext uri="{FF2B5EF4-FFF2-40B4-BE49-F238E27FC236}">
                <a16:creationId xmlns:a16="http://schemas.microsoft.com/office/drawing/2014/main" id="{062809D9-95A4-4740-9BE3-E18F86FC81D0}"/>
              </a:ext>
            </a:extLst>
          </p:cNvPr>
          <p:cNvPicPr>
            <a:picLocks noChangeAspect="1"/>
          </p:cNvPicPr>
          <p:nvPr/>
        </p:nvPicPr>
        <p:blipFill>
          <a:blip r:embed="rId15"/>
          <a:stretch>
            <a:fillRect/>
          </a:stretch>
        </p:blipFill>
        <p:spPr>
          <a:xfrm rot="21323106">
            <a:off x="544763" y="4156169"/>
            <a:ext cx="2202000" cy="1277807"/>
          </a:xfrm>
          <a:prstGeom prst="rect">
            <a:avLst/>
          </a:prstGeom>
        </p:spPr>
      </p:pic>
    </p:spTree>
    <p:extLst>
      <p:ext uri="{BB962C8B-B14F-4D97-AF65-F5344CB8AC3E}">
        <p14:creationId xmlns:p14="http://schemas.microsoft.com/office/powerpoint/2010/main" val="23972116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738A21B-498E-41B7-A2A4-0F8879909ADE}"/>
              </a:ext>
            </a:extLst>
          </p:cNvPr>
          <p:cNvSpPr/>
          <p:nvPr/>
        </p:nvSpPr>
        <p:spPr>
          <a:xfrm>
            <a:off x="2700679" y="2233910"/>
            <a:ext cx="6790642" cy="923330"/>
          </a:xfrm>
          <a:prstGeom prst="rect">
            <a:avLst/>
          </a:prstGeom>
          <a:noFill/>
        </p:spPr>
        <p:txBody>
          <a:bodyPr wrap="none" lIns="91440" tIns="45720" rIns="91440" bIns="45720">
            <a:spAutoFit/>
          </a:bodyPr>
          <a:lstStyle/>
          <a:p>
            <a:pPr algn="ctr"/>
            <a:r>
              <a:rPr lang="en-US" altLang="zh-CN" sz="5400" b="1" dirty="0">
                <a:ln w="6600">
                  <a:solidFill>
                    <a:schemeClr val="accent2"/>
                  </a:solidFill>
                  <a:prstDash val="solid"/>
                </a:ln>
                <a:solidFill>
                  <a:srgbClr val="FFFFFF"/>
                </a:solidFill>
                <a:effectLst>
                  <a:outerShdw dist="38100" dir="2700000" algn="tl" rotWithShape="0">
                    <a:schemeClr val="accent2"/>
                  </a:outerShdw>
                </a:effectLst>
              </a:rPr>
              <a:t>Thanks for listening!!</a:t>
            </a:r>
            <a:endParaRPr lang="zh-CN" altLang="en-US" sz="5400" b="1" dirty="0">
              <a:ln w="6600">
                <a:solidFill>
                  <a:schemeClr val="accent2"/>
                </a:solidFill>
                <a:prstDash val="solid"/>
              </a:ln>
              <a:solidFill>
                <a:srgbClr val="FFFFFF"/>
              </a:solidFill>
              <a:effectLst>
                <a:outerShdw dist="38100" dir="2700000" algn="tl" rotWithShape="0">
                  <a:schemeClr val="accent2"/>
                </a:outerShdw>
              </a:effectLst>
            </a:endParaRPr>
          </a:p>
        </p:txBody>
      </p:sp>
      <p:sp>
        <p:nvSpPr>
          <p:cNvPr id="2" name="灯片编号占位符 1">
            <a:extLst>
              <a:ext uri="{FF2B5EF4-FFF2-40B4-BE49-F238E27FC236}">
                <a16:creationId xmlns:a16="http://schemas.microsoft.com/office/drawing/2014/main" id="{5B7E84AE-F519-4191-A09D-AB237166A159}"/>
              </a:ext>
            </a:extLst>
          </p:cNvPr>
          <p:cNvSpPr>
            <a:spLocks noGrp="1"/>
          </p:cNvSpPr>
          <p:nvPr>
            <p:ph type="sldNum" sz="quarter" idx="12"/>
          </p:nvPr>
        </p:nvSpPr>
        <p:spPr/>
        <p:txBody>
          <a:bodyPr/>
          <a:lstStyle/>
          <a:p>
            <a:fld id="{CD9E09BC-4121-486B-A8B0-562475C20F3D}" type="slidenum">
              <a:rPr lang="zh-CN" altLang="en-US" smtClean="0"/>
              <a:t>12</a:t>
            </a:fld>
            <a:endParaRPr lang="zh-CN" altLang="en-US"/>
          </a:p>
        </p:txBody>
      </p:sp>
      <p:grpSp>
        <p:nvGrpSpPr>
          <p:cNvPr id="3" name="组合 2">
            <a:extLst>
              <a:ext uri="{FF2B5EF4-FFF2-40B4-BE49-F238E27FC236}">
                <a16:creationId xmlns:a16="http://schemas.microsoft.com/office/drawing/2014/main" id="{E7D2816D-7EC2-4503-B187-70FFB439805A}"/>
              </a:ext>
            </a:extLst>
          </p:cNvPr>
          <p:cNvGrpSpPr/>
          <p:nvPr/>
        </p:nvGrpSpPr>
        <p:grpSpPr>
          <a:xfrm>
            <a:off x="5430647" y="4653640"/>
            <a:ext cx="6579084" cy="1702710"/>
            <a:chOff x="5412891" y="4800243"/>
            <a:chExt cx="6579084" cy="1702710"/>
          </a:xfrm>
        </p:grpSpPr>
        <p:grpSp>
          <p:nvGrpSpPr>
            <p:cNvPr id="6" name="组合 5">
              <a:extLst>
                <a:ext uri="{FF2B5EF4-FFF2-40B4-BE49-F238E27FC236}">
                  <a16:creationId xmlns:a16="http://schemas.microsoft.com/office/drawing/2014/main" id="{78C46F05-D3EF-4EE3-BB79-F5A93B5D96F5}"/>
                </a:ext>
              </a:extLst>
            </p:cNvPr>
            <p:cNvGrpSpPr/>
            <p:nvPr/>
          </p:nvGrpSpPr>
          <p:grpSpPr>
            <a:xfrm>
              <a:off x="5412891" y="4800243"/>
              <a:ext cx="6579084" cy="1702710"/>
              <a:chOff x="2947596" y="5503115"/>
              <a:chExt cx="6579084" cy="1702710"/>
            </a:xfrm>
          </p:grpSpPr>
          <p:sp>
            <p:nvSpPr>
              <p:cNvPr id="7" name="文本框 6">
                <a:extLst>
                  <a:ext uri="{FF2B5EF4-FFF2-40B4-BE49-F238E27FC236}">
                    <a16:creationId xmlns:a16="http://schemas.microsoft.com/office/drawing/2014/main" id="{C6FB2F1C-08BA-4446-B34E-23DF1FD25C28}"/>
                  </a:ext>
                </a:extLst>
              </p:cNvPr>
              <p:cNvSpPr txBox="1"/>
              <p:nvPr/>
            </p:nvSpPr>
            <p:spPr>
              <a:xfrm>
                <a:off x="2947596" y="5503115"/>
                <a:ext cx="6579084" cy="1702710"/>
              </a:xfrm>
              <a:prstGeom prst="rect">
                <a:avLst/>
              </a:prstGeom>
              <a:noFill/>
            </p:spPr>
            <p:txBody>
              <a:bodyPr wrap="square">
                <a:spAutoFit/>
              </a:bodyPr>
              <a:lstStyle/>
              <a:p>
                <a:pPr algn="r">
                  <a:lnSpc>
                    <a:spcPct val="150000"/>
                  </a:lnSpc>
                </a:pPr>
                <a:endParaRPr lang="en-US" altLang="zh-CN" dirty="0">
                  <a:solidFill>
                    <a:schemeClr val="accent3">
                      <a:lumMod val="75000"/>
                    </a:schemeClr>
                  </a:solidFill>
                  <a:latin typeface="Segoe UI" panose="020B0502040204020203" pitchFamily="34" charset="0"/>
                  <a:cs typeface="Segoe UI" panose="020B0502040204020203" pitchFamily="34" charset="0"/>
                </a:endParaRPr>
              </a:p>
              <a:p>
                <a:pPr algn="r">
                  <a:lnSpc>
                    <a:spcPct val="150000"/>
                  </a:lnSpc>
                </a:pPr>
                <a:r>
                  <a:rPr lang="en-US" altLang="zh-CN" dirty="0" err="1">
                    <a:solidFill>
                      <a:schemeClr val="accent3">
                        <a:lumMod val="75000"/>
                      </a:schemeClr>
                    </a:solidFill>
                    <a:latin typeface="Segoe UI" panose="020B0502040204020203" pitchFamily="34" charset="0"/>
                    <a:cs typeface="Segoe UI" panose="020B0502040204020203" pitchFamily="34" charset="0"/>
                  </a:rPr>
                  <a:t>Ziyao</a:t>
                </a:r>
                <a:r>
                  <a:rPr lang="en-US" altLang="zh-CN" dirty="0">
                    <a:solidFill>
                      <a:schemeClr val="accent3">
                        <a:lumMod val="75000"/>
                      </a:schemeClr>
                    </a:solidFill>
                    <a:latin typeface="Segoe UI" panose="020B0502040204020203" pitchFamily="34" charset="0"/>
                    <a:cs typeface="Segoe UI" panose="020B0502040204020203" pitchFamily="34" charset="0"/>
                  </a:rPr>
                  <a:t> He:              @Marsroscope     </a:t>
                </a:r>
              </a:p>
              <a:p>
                <a:pPr algn="r">
                  <a:lnSpc>
                    <a:spcPct val="150000"/>
                  </a:lnSpc>
                </a:pPr>
                <a:r>
                  <a:rPr lang="en-US" altLang="zh-CN" dirty="0" err="1">
                    <a:solidFill>
                      <a:schemeClr val="accent3">
                        <a:lumMod val="75000"/>
                      </a:schemeClr>
                    </a:solidFill>
                    <a:latin typeface="Segoe UI" panose="020B0502040204020203" pitchFamily="34" charset="0"/>
                    <a:cs typeface="Segoe UI" panose="020B0502040204020203" pitchFamily="34" charset="0"/>
                  </a:rPr>
                  <a:t>Zhongmin</a:t>
                </a:r>
                <a:r>
                  <a:rPr lang="zh-CN" altLang="en-US" dirty="0">
                    <a:solidFill>
                      <a:schemeClr val="accent3">
                        <a:lumMod val="75000"/>
                      </a:schemeClr>
                    </a:solidFill>
                    <a:latin typeface="Segoe UI" panose="020B0502040204020203" pitchFamily="34" charset="0"/>
                    <a:cs typeface="Segoe UI" panose="020B0502040204020203" pitchFamily="34" charset="0"/>
                  </a:rPr>
                  <a:t> </a:t>
                </a:r>
                <a:r>
                  <a:rPr lang="en-US" altLang="zh-CN" dirty="0">
                    <a:solidFill>
                      <a:schemeClr val="accent3">
                        <a:lumMod val="75000"/>
                      </a:schemeClr>
                    </a:solidFill>
                    <a:latin typeface="Segoe UI" panose="020B0502040204020203" pitchFamily="34" charset="0"/>
                    <a:cs typeface="Segoe UI" panose="020B0502040204020203" pitchFamily="34" charset="0"/>
                  </a:rPr>
                  <a:t>Cai:</a:t>
                </a:r>
                <a:r>
                  <a:rPr lang="zh-CN" altLang="en-US" dirty="0">
                    <a:solidFill>
                      <a:schemeClr val="accent3">
                        <a:lumMod val="75000"/>
                      </a:schemeClr>
                    </a:solidFill>
                    <a:latin typeface="Segoe UI" panose="020B0502040204020203" pitchFamily="34" charset="0"/>
                    <a:cs typeface="Segoe UI" panose="020B0502040204020203" pitchFamily="34" charset="0"/>
                  </a:rPr>
                  <a:t> </a:t>
                </a:r>
                <a:r>
                  <a:rPr lang="en-US" altLang="zh-CN" dirty="0">
                    <a:solidFill>
                      <a:schemeClr val="accent3">
                        <a:lumMod val="75000"/>
                      </a:schemeClr>
                    </a:solidFill>
                    <a:latin typeface="Segoe UI" panose="020B0502040204020203" pitchFamily="34" charset="0"/>
                    <a:cs typeface="Segoe UI" panose="020B0502040204020203" pitchFamily="34" charset="0"/>
                    <a:hlinkClick r:id="rId2"/>
                  </a:rPr>
                  <a:t>http://gr.xjtu.edu.cn/web/zmcai/english-version</a:t>
                </a:r>
                <a:endParaRPr lang="en-US" altLang="zh-CN" dirty="0">
                  <a:solidFill>
                    <a:schemeClr val="accent3">
                      <a:lumMod val="75000"/>
                    </a:schemeClr>
                  </a:solidFill>
                  <a:latin typeface="Segoe UI" panose="020B0502040204020203" pitchFamily="34" charset="0"/>
                  <a:cs typeface="Segoe UI" panose="020B0502040204020203" pitchFamily="34" charset="0"/>
                </a:endParaRPr>
              </a:p>
              <a:p>
                <a:pPr algn="r">
                  <a:lnSpc>
                    <a:spcPct val="150000"/>
                  </a:lnSpc>
                </a:pPr>
                <a:r>
                  <a:rPr lang="en-US" altLang="zh-CN" dirty="0" err="1">
                    <a:solidFill>
                      <a:schemeClr val="accent3">
                        <a:lumMod val="75000"/>
                      </a:schemeClr>
                    </a:solidFill>
                    <a:latin typeface="Segoe UI" panose="020B0502040204020203" pitchFamily="34" charset="0"/>
                    <a:cs typeface="Segoe UI" panose="020B0502040204020203" pitchFamily="34" charset="0"/>
                  </a:rPr>
                  <a:t>Shurui</a:t>
                </a:r>
                <a:r>
                  <a:rPr lang="en-US" altLang="zh-CN" dirty="0">
                    <a:solidFill>
                      <a:schemeClr val="accent3">
                        <a:lumMod val="75000"/>
                      </a:schemeClr>
                    </a:solidFill>
                    <a:latin typeface="Segoe UI" panose="020B0502040204020203" pitchFamily="34" charset="0"/>
                    <a:cs typeface="Segoe UI" panose="020B0502040204020203" pitchFamily="34" charset="0"/>
                  </a:rPr>
                  <a:t> Zhou:             @shuishuiblue </a:t>
                </a:r>
                <a:endParaRPr lang="zh-CN" altLang="en-US" dirty="0">
                  <a:solidFill>
                    <a:schemeClr val="accent3">
                      <a:lumMod val="75000"/>
                    </a:schemeClr>
                  </a:solidFill>
                  <a:latin typeface="Segoe UI" panose="020B0502040204020203" pitchFamily="34" charset="0"/>
                  <a:cs typeface="Segoe UI" panose="020B0502040204020203" pitchFamily="34" charset="0"/>
                </a:endParaRPr>
              </a:p>
            </p:txBody>
          </p:sp>
          <p:pic>
            <p:nvPicPr>
              <p:cNvPr id="8" name="图片 7">
                <a:extLst>
                  <a:ext uri="{FF2B5EF4-FFF2-40B4-BE49-F238E27FC236}">
                    <a16:creationId xmlns:a16="http://schemas.microsoft.com/office/drawing/2014/main" id="{66564EA9-1EEC-43BA-9D67-A63225236A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312086" y="6662564"/>
                <a:ext cx="543261" cy="543261"/>
              </a:xfrm>
              <a:prstGeom prst="rect">
                <a:avLst/>
              </a:prstGeom>
            </p:spPr>
          </p:pic>
        </p:grpSp>
        <p:pic>
          <p:nvPicPr>
            <p:cNvPr id="9" name="图片 8">
              <a:extLst>
                <a:ext uri="{FF2B5EF4-FFF2-40B4-BE49-F238E27FC236}">
                  <a16:creationId xmlns:a16="http://schemas.microsoft.com/office/drawing/2014/main" id="{85131688-A4B0-4383-B06A-F0E43C57F64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9777381" y="5108337"/>
              <a:ext cx="543261" cy="543261"/>
            </a:xfrm>
            <a:prstGeom prst="rect">
              <a:avLst/>
            </a:prstGeom>
          </p:spPr>
        </p:pic>
      </p:grpSp>
    </p:spTree>
    <p:extLst>
      <p:ext uri="{BB962C8B-B14F-4D97-AF65-F5344CB8AC3E}">
        <p14:creationId xmlns:p14="http://schemas.microsoft.com/office/powerpoint/2010/main" val="288143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EA9EAA1-B56A-45B2-B094-C8429E1BAEB4}"/>
              </a:ext>
            </a:extLst>
          </p:cNvPr>
          <p:cNvPicPr>
            <a:picLocks noChangeAspect="1"/>
          </p:cNvPicPr>
          <p:nvPr/>
        </p:nvPicPr>
        <p:blipFill>
          <a:blip r:embed="rId3"/>
          <a:stretch>
            <a:fillRect/>
          </a:stretch>
        </p:blipFill>
        <p:spPr>
          <a:xfrm>
            <a:off x="6937622" y="499242"/>
            <a:ext cx="1884883" cy="2769624"/>
          </a:xfrm>
          <a:prstGeom prst="rect">
            <a:avLst/>
          </a:prstGeom>
        </p:spPr>
      </p:pic>
      <p:pic>
        <p:nvPicPr>
          <p:cNvPr id="9" name="图片 8">
            <a:extLst>
              <a:ext uri="{FF2B5EF4-FFF2-40B4-BE49-F238E27FC236}">
                <a16:creationId xmlns:a16="http://schemas.microsoft.com/office/drawing/2014/main" id="{8F151343-EB97-4FDF-BE3B-A8DC2FB907C4}"/>
              </a:ext>
            </a:extLst>
          </p:cNvPr>
          <p:cNvPicPr>
            <a:picLocks noChangeAspect="1"/>
          </p:cNvPicPr>
          <p:nvPr/>
        </p:nvPicPr>
        <p:blipFill rotWithShape="1">
          <a:blip r:embed="rId4"/>
          <a:srcRect b="31708"/>
          <a:stretch/>
        </p:blipFill>
        <p:spPr>
          <a:xfrm>
            <a:off x="3038475" y="1317737"/>
            <a:ext cx="3820038" cy="1486823"/>
          </a:xfrm>
          <a:prstGeom prst="rect">
            <a:avLst/>
          </a:prstGeom>
        </p:spPr>
      </p:pic>
      <p:sp>
        <p:nvSpPr>
          <p:cNvPr id="10" name="矩形 9">
            <a:extLst>
              <a:ext uri="{FF2B5EF4-FFF2-40B4-BE49-F238E27FC236}">
                <a16:creationId xmlns:a16="http://schemas.microsoft.com/office/drawing/2014/main" id="{7F0BC879-21EB-4712-A0F9-041AAC72B91D}"/>
              </a:ext>
            </a:extLst>
          </p:cNvPr>
          <p:cNvSpPr/>
          <p:nvPr/>
        </p:nvSpPr>
        <p:spPr>
          <a:xfrm>
            <a:off x="0" y="3683716"/>
            <a:ext cx="12192000" cy="1135626"/>
          </a:xfrm>
          <a:prstGeom prst="rect">
            <a:avLst/>
          </a:prstGeom>
          <a:gradFill>
            <a:gsLst>
              <a:gs pos="47000">
                <a:srgbClr val="D74D18"/>
              </a:gs>
              <a:gs pos="0">
                <a:srgbClr val="C00000"/>
              </a:gs>
              <a:gs pos="100000">
                <a:srgbClr val="FBC63D"/>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latin typeface="方正姚体" panose="02010601030101010101" pitchFamily="2" charset="-122"/>
                <a:ea typeface="方正姚体" panose="02010601030101010101" pitchFamily="2" charset="-122"/>
                <a:cs typeface="Segoe UI" panose="020B0502040204020203" pitchFamily="34" charset="0"/>
              </a:rPr>
              <a:t>HAMBURG, GERMANY / APRIL 23 – 8,2023</a:t>
            </a:r>
            <a:endParaRPr lang="zh-CN" altLang="en-US" sz="3200" b="1" dirty="0">
              <a:latin typeface="方正姚体" panose="02010601030101010101" pitchFamily="2" charset="-122"/>
              <a:ea typeface="方正姚体" panose="02010601030101010101" pitchFamily="2" charset="-122"/>
              <a:cs typeface="Segoe UI" panose="020B0502040204020203" pitchFamily="34" charset="0"/>
            </a:endParaRPr>
          </a:p>
        </p:txBody>
      </p:sp>
      <p:pic>
        <p:nvPicPr>
          <p:cNvPr id="15" name="图片 14">
            <a:extLst>
              <a:ext uri="{FF2B5EF4-FFF2-40B4-BE49-F238E27FC236}">
                <a16:creationId xmlns:a16="http://schemas.microsoft.com/office/drawing/2014/main" id="{C4BFC8E4-780E-4BE3-AEEC-186386912898}"/>
              </a:ext>
            </a:extLst>
          </p:cNvPr>
          <p:cNvPicPr>
            <a:picLocks noChangeAspect="1"/>
          </p:cNvPicPr>
          <p:nvPr/>
        </p:nvPicPr>
        <p:blipFill>
          <a:blip r:embed="rId5"/>
          <a:stretch>
            <a:fillRect/>
          </a:stretch>
        </p:blipFill>
        <p:spPr>
          <a:xfrm>
            <a:off x="2573757" y="4831038"/>
            <a:ext cx="6841253" cy="1460608"/>
          </a:xfrm>
          <a:prstGeom prst="rect">
            <a:avLst/>
          </a:prstGeom>
        </p:spPr>
      </p:pic>
    </p:spTree>
    <p:extLst>
      <p:ext uri="{BB962C8B-B14F-4D97-AF65-F5344CB8AC3E}">
        <p14:creationId xmlns:p14="http://schemas.microsoft.com/office/powerpoint/2010/main" val="1027668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AD69D19D-77E7-46A3-A72F-513F8F8F17B6}"/>
              </a:ext>
            </a:extLst>
          </p:cNvPr>
          <p:cNvGrpSpPr/>
          <p:nvPr/>
        </p:nvGrpSpPr>
        <p:grpSpPr>
          <a:xfrm>
            <a:off x="603117" y="687335"/>
            <a:ext cx="3757022" cy="3959497"/>
            <a:chOff x="2667000" y="0"/>
            <a:chExt cx="6858000" cy="6858000"/>
          </a:xfrm>
        </p:grpSpPr>
        <p:pic>
          <p:nvPicPr>
            <p:cNvPr id="5" name="图片 4">
              <a:extLst>
                <a:ext uri="{FF2B5EF4-FFF2-40B4-BE49-F238E27FC236}">
                  <a16:creationId xmlns:a16="http://schemas.microsoft.com/office/drawing/2014/main" id="{FB19B560-A667-4335-8132-46E76AB50F32}"/>
                </a:ext>
              </a:extLst>
            </p:cNvPr>
            <p:cNvPicPr>
              <a:picLocks noChangeAspect="1"/>
            </p:cNvPicPr>
            <p:nvPr/>
          </p:nvPicPr>
          <p:blipFill rotWithShape="1">
            <a:blip r:embed="rId3"/>
            <a:srcRect r="50000"/>
            <a:stretch/>
          </p:blipFill>
          <p:spPr>
            <a:xfrm>
              <a:off x="2667000" y="0"/>
              <a:ext cx="3429000" cy="6858000"/>
            </a:xfrm>
            <a:prstGeom prst="rect">
              <a:avLst/>
            </a:prstGeom>
          </p:spPr>
        </p:pic>
        <p:pic>
          <p:nvPicPr>
            <p:cNvPr id="6" name="图片 5">
              <a:extLst>
                <a:ext uri="{FF2B5EF4-FFF2-40B4-BE49-F238E27FC236}">
                  <a16:creationId xmlns:a16="http://schemas.microsoft.com/office/drawing/2014/main" id="{62E390FA-0F6D-49D9-B284-DC1C1FDA65E4}"/>
                </a:ext>
              </a:extLst>
            </p:cNvPr>
            <p:cNvPicPr>
              <a:picLocks noChangeAspect="1"/>
            </p:cNvPicPr>
            <p:nvPr/>
          </p:nvPicPr>
          <p:blipFill rotWithShape="1">
            <a:blip r:embed="rId4"/>
            <a:srcRect l="50000"/>
            <a:stretch/>
          </p:blipFill>
          <p:spPr>
            <a:xfrm>
              <a:off x="6096000" y="0"/>
              <a:ext cx="3429000" cy="6858000"/>
            </a:xfrm>
            <a:prstGeom prst="rect">
              <a:avLst/>
            </a:prstGeom>
          </p:spPr>
        </p:pic>
      </p:grpSp>
      <p:pic>
        <p:nvPicPr>
          <p:cNvPr id="8" name="图片 7">
            <a:extLst>
              <a:ext uri="{FF2B5EF4-FFF2-40B4-BE49-F238E27FC236}">
                <a16:creationId xmlns:a16="http://schemas.microsoft.com/office/drawing/2014/main" id="{42350055-4154-4CF4-98B5-54263B39E31A}"/>
              </a:ext>
            </a:extLst>
          </p:cNvPr>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302545" y="3493308"/>
            <a:ext cx="1980000" cy="1980000"/>
          </a:xfrm>
          <a:prstGeom prst="rect">
            <a:avLst/>
          </a:prstGeom>
        </p:spPr>
      </p:pic>
      <p:pic>
        <p:nvPicPr>
          <p:cNvPr id="12" name="图片 11">
            <a:extLst>
              <a:ext uri="{FF2B5EF4-FFF2-40B4-BE49-F238E27FC236}">
                <a16:creationId xmlns:a16="http://schemas.microsoft.com/office/drawing/2014/main" id="{5E263F5C-334B-46EC-A957-A2018C51AB48}"/>
              </a:ext>
            </a:extLst>
          </p:cNvPr>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809967" y="3673308"/>
            <a:ext cx="1620000" cy="1620000"/>
          </a:xfrm>
          <a:prstGeom prst="rect">
            <a:avLst/>
          </a:prstGeom>
        </p:spPr>
      </p:pic>
      <p:pic>
        <p:nvPicPr>
          <p:cNvPr id="14" name="图片 13">
            <a:extLst>
              <a:ext uri="{FF2B5EF4-FFF2-40B4-BE49-F238E27FC236}">
                <a16:creationId xmlns:a16="http://schemas.microsoft.com/office/drawing/2014/main" id="{84DC93B3-04A9-4090-972A-759A37B8525D}"/>
              </a:ext>
            </a:extLst>
          </p:cNvPr>
          <p:cNvPicPr>
            <a:picLocks noChangeAspect="1"/>
          </p:cNvPicPr>
          <p:nvPr/>
        </p:nvPicPr>
        <p:blipFill>
          <a:blip r:embed="rId7">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671628" y="3673308"/>
            <a:ext cx="1620000" cy="1620000"/>
          </a:xfrm>
          <a:prstGeom prst="rect">
            <a:avLst/>
          </a:prstGeom>
        </p:spPr>
      </p:pic>
      <p:sp>
        <p:nvSpPr>
          <p:cNvPr id="1024" name="文本框 1023">
            <a:extLst>
              <a:ext uri="{FF2B5EF4-FFF2-40B4-BE49-F238E27FC236}">
                <a16:creationId xmlns:a16="http://schemas.microsoft.com/office/drawing/2014/main" id="{AAEA8ED6-E6A4-4DF3-8DD7-758B75DA202F}"/>
              </a:ext>
            </a:extLst>
          </p:cNvPr>
          <p:cNvSpPr txBox="1"/>
          <p:nvPr/>
        </p:nvSpPr>
        <p:spPr>
          <a:xfrm>
            <a:off x="1639333" y="394993"/>
            <a:ext cx="8729491" cy="553998"/>
          </a:xfrm>
          <a:prstGeom prst="rect">
            <a:avLst/>
          </a:prstGeom>
          <a:noFill/>
        </p:spPr>
        <p:txBody>
          <a:bodyPr wrap="square" rtlCol="0">
            <a:spAutoFit/>
          </a:bodyPr>
          <a:lstStyle/>
          <a:p>
            <a:r>
              <a:rPr lang="en-US" altLang="zh-CN" sz="3000" b="1" dirty="0">
                <a:solidFill>
                  <a:schemeClr val="accent2">
                    <a:lumMod val="75000"/>
                  </a:schemeClr>
                </a:solidFill>
                <a:latin typeface="Segoe UI" panose="020B0502040204020203" pitchFamily="34" charset="0"/>
                <a:cs typeface="Segoe UI" panose="020B0502040204020203" pitchFamily="34" charset="0"/>
              </a:rPr>
              <a:t>Task Assignment Based Human-AI Cooperation</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sp>
        <p:nvSpPr>
          <p:cNvPr id="1041" name="灯片编号占位符 1040">
            <a:extLst>
              <a:ext uri="{FF2B5EF4-FFF2-40B4-BE49-F238E27FC236}">
                <a16:creationId xmlns:a16="http://schemas.microsoft.com/office/drawing/2014/main" id="{101E60A9-23A4-42E1-AFD9-A5540CE42990}"/>
              </a:ext>
            </a:extLst>
          </p:cNvPr>
          <p:cNvSpPr>
            <a:spLocks noGrp="1"/>
          </p:cNvSpPr>
          <p:nvPr>
            <p:ph type="sldNum" sz="quarter" idx="12"/>
          </p:nvPr>
        </p:nvSpPr>
        <p:spPr/>
        <p:txBody>
          <a:bodyPr/>
          <a:lstStyle/>
          <a:p>
            <a:fld id="{CD9E09BC-4121-486B-A8B0-562475C20F3D}" type="slidenum">
              <a:rPr lang="zh-CN" altLang="en-US" smtClean="0"/>
              <a:t>2</a:t>
            </a:fld>
            <a:endParaRPr lang="zh-CN" altLang="en-US" dirty="0"/>
          </a:p>
        </p:txBody>
      </p:sp>
      <p:sp>
        <p:nvSpPr>
          <p:cNvPr id="2" name="文本框 1">
            <a:extLst>
              <a:ext uri="{FF2B5EF4-FFF2-40B4-BE49-F238E27FC236}">
                <a16:creationId xmlns:a16="http://schemas.microsoft.com/office/drawing/2014/main" id="{2A68731C-F3CC-49C4-BB19-3A59C5F4546F}"/>
              </a:ext>
            </a:extLst>
          </p:cNvPr>
          <p:cNvSpPr txBox="1"/>
          <p:nvPr/>
        </p:nvSpPr>
        <p:spPr>
          <a:xfrm>
            <a:off x="524753" y="5058959"/>
            <a:ext cx="1437945" cy="646331"/>
          </a:xfrm>
          <a:prstGeom prst="rect">
            <a:avLst/>
          </a:prstGeom>
          <a:noFill/>
        </p:spPr>
        <p:txBody>
          <a:bodyPr wrap="square" rtlCol="0">
            <a:spAutoFit/>
          </a:bodyPr>
          <a:lstStyle/>
          <a:p>
            <a:pPr algn="ctr"/>
            <a:r>
              <a:rPr lang="en-US" altLang="zh-CN" dirty="0">
                <a:latin typeface="Segoe UI Semibold" panose="020B0702040204020203" pitchFamily="34" charset="0"/>
                <a:cs typeface="Segoe UI Semibold" panose="020B0702040204020203" pitchFamily="34" charset="0"/>
              </a:rPr>
              <a:t>Automated</a:t>
            </a:r>
          </a:p>
          <a:p>
            <a:pPr algn="ctr"/>
            <a:r>
              <a:rPr lang="en-US" altLang="zh-CN" dirty="0">
                <a:latin typeface="Segoe UI Semibold" panose="020B0702040204020203" pitchFamily="34" charset="0"/>
                <a:cs typeface="Segoe UI Semibold" panose="020B0702040204020203" pitchFamily="34" charset="0"/>
              </a:rPr>
              <a:t>Driving</a:t>
            </a:r>
            <a:endParaRPr lang="zh-CN" altLang="en-US" dirty="0">
              <a:latin typeface="Segoe UI Semibold" panose="020B0702040204020203" pitchFamily="34" charset="0"/>
              <a:cs typeface="Segoe UI Semibold" panose="020B0702040204020203" pitchFamily="34" charset="0"/>
            </a:endParaRPr>
          </a:p>
        </p:txBody>
      </p:sp>
      <p:sp>
        <p:nvSpPr>
          <p:cNvPr id="35" name="文本框 34">
            <a:extLst>
              <a:ext uri="{FF2B5EF4-FFF2-40B4-BE49-F238E27FC236}">
                <a16:creationId xmlns:a16="http://schemas.microsoft.com/office/drawing/2014/main" id="{B756F2A6-4E33-488A-8E9C-BA888882E3F2}"/>
              </a:ext>
            </a:extLst>
          </p:cNvPr>
          <p:cNvSpPr txBox="1"/>
          <p:nvPr/>
        </p:nvSpPr>
        <p:spPr>
          <a:xfrm>
            <a:off x="1701404" y="5058959"/>
            <a:ext cx="1437945" cy="646331"/>
          </a:xfrm>
          <a:prstGeom prst="rect">
            <a:avLst/>
          </a:prstGeom>
          <a:noFill/>
        </p:spPr>
        <p:txBody>
          <a:bodyPr wrap="square" rtlCol="0">
            <a:spAutoFit/>
          </a:bodyPr>
          <a:lstStyle/>
          <a:p>
            <a:pPr algn="ctr"/>
            <a:r>
              <a:rPr lang="en-US" altLang="zh-CN" dirty="0">
                <a:solidFill>
                  <a:schemeClr val="accent2">
                    <a:lumMod val="75000"/>
                  </a:schemeClr>
                </a:solidFill>
                <a:latin typeface="Segoe UI Semibold" panose="020B0702040204020203" pitchFamily="34" charset="0"/>
                <a:cs typeface="Segoe UI Semibold" panose="020B0702040204020203" pitchFamily="34" charset="0"/>
              </a:rPr>
              <a:t>Medical</a:t>
            </a:r>
          </a:p>
          <a:p>
            <a:pPr algn="ctr"/>
            <a:r>
              <a:rPr lang="en-US" altLang="zh-CN" dirty="0">
                <a:solidFill>
                  <a:schemeClr val="accent2">
                    <a:lumMod val="75000"/>
                  </a:schemeClr>
                </a:solidFill>
                <a:latin typeface="Segoe UI Semibold" panose="020B0702040204020203" pitchFamily="34" charset="0"/>
                <a:cs typeface="Segoe UI Semibold" panose="020B0702040204020203" pitchFamily="34" charset="0"/>
              </a:rPr>
              <a:t>Diagnosis</a:t>
            </a:r>
            <a:endParaRPr lang="zh-CN" altLang="en-US" dirty="0">
              <a:solidFill>
                <a:schemeClr val="accent2">
                  <a:lumMod val="75000"/>
                </a:schemeClr>
              </a:solidFill>
              <a:latin typeface="Segoe UI Semibold" panose="020B0702040204020203" pitchFamily="34" charset="0"/>
              <a:cs typeface="Segoe UI Semibold" panose="020B0702040204020203" pitchFamily="34" charset="0"/>
            </a:endParaRPr>
          </a:p>
        </p:txBody>
      </p:sp>
      <p:sp>
        <p:nvSpPr>
          <p:cNvPr id="36" name="文本框 35">
            <a:extLst>
              <a:ext uri="{FF2B5EF4-FFF2-40B4-BE49-F238E27FC236}">
                <a16:creationId xmlns:a16="http://schemas.microsoft.com/office/drawing/2014/main" id="{8BB61E5B-226D-468F-97C7-250C79FDEC56}"/>
              </a:ext>
            </a:extLst>
          </p:cNvPr>
          <p:cNvSpPr txBox="1"/>
          <p:nvPr/>
        </p:nvSpPr>
        <p:spPr>
          <a:xfrm>
            <a:off x="2878056" y="5058959"/>
            <a:ext cx="1437945" cy="646331"/>
          </a:xfrm>
          <a:prstGeom prst="rect">
            <a:avLst/>
          </a:prstGeom>
          <a:noFill/>
        </p:spPr>
        <p:txBody>
          <a:bodyPr wrap="square" rtlCol="0">
            <a:spAutoFit/>
          </a:bodyPr>
          <a:lstStyle/>
          <a:p>
            <a:pPr algn="ctr"/>
            <a:r>
              <a:rPr lang="en-US" altLang="zh-CN" dirty="0">
                <a:solidFill>
                  <a:schemeClr val="accent4">
                    <a:lumMod val="75000"/>
                  </a:schemeClr>
                </a:solidFill>
                <a:latin typeface="Segoe UI Semibold" panose="020B0702040204020203" pitchFamily="34" charset="0"/>
                <a:cs typeface="Segoe UI Semibold" panose="020B0702040204020203" pitchFamily="34" charset="0"/>
              </a:rPr>
              <a:t>Loan</a:t>
            </a:r>
          </a:p>
          <a:p>
            <a:pPr algn="ctr"/>
            <a:r>
              <a:rPr lang="en-US" altLang="zh-CN" dirty="0">
                <a:solidFill>
                  <a:schemeClr val="accent4">
                    <a:lumMod val="75000"/>
                  </a:schemeClr>
                </a:solidFill>
                <a:latin typeface="Segoe UI Semibold" panose="020B0702040204020203" pitchFamily="34" charset="0"/>
                <a:cs typeface="Segoe UI Semibold" panose="020B0702040204020203" pitchFamily="34" charset="0"/>
              </a:rPr>
              <a:t>Approval</a:t>
            </a:r>
            <a:endParaRPr lang="zh-CN" altLang="en-US" dirty="0">
              <a:solidFill>
                <a:schemeClr val="accent4">
                  <a:lumMod val="75000"/>
                </a:schemeClr>
              </a:solidFill>
              <a:latin typeface="Segoe UI Semibold" panose="020B0702040204020203" pitchFamily="34" charset="0"/>
              <a:cs typeface="Segoe UI Semibold" panose="020B0702040204020203" pitchFamily="34" charset="0"/>
            </a:endParaRPr>
          </a:p>
        </p:txBody>
      </p:sp>
      <p:grpSp>
        <p:nvGrpSpPr>
          <p:cNvPr id="10" name="组合 9">
            <a:extLst>
              <a:ext uri="{FF2B5EF4-FFF2-40B4-BE49-F238E27FC236}">
                <a16:creationId xmlns:a16="http://schemas.microsoft.com/office/drawing/2014/main" id="{740F1725-445F-48EF-9383-86C2C0098E14}"/>
              </a:ext>
            </a:extLst>
          </p:cNvPr>
          <p:cNvGrpSpPr/>
          <p:nvPr/>
        </p:nvGrpSpPr>
        <p:grpSpPr>
          <a:xfrm>
            <a:off x="4430799" y="1181911"/>
            <a:ext cx="7209620" cy="2455815"/>
            <a:chOff x="4430799" y="1181911"/>
            <a:chExt cx="7209620" cy="2455815"/>
          </a:xfrm>
        </p:grpSpPr>
        <p:grpSp>
          <p:nvGrpSpPr>
            <p:cNvPr id="3" name="组合 2">
              <a:extLst>
                <a:ext uri="{FF2B5EF4-FFF2-40B4-BE49-F238E27FC236}">
                  <a16:creationId xmlns:a16="http://schemas.microsoft.com/office/drawing/2014/main" id="{618EDE78-F03D-4A69-9EB5-9E4E55E05234}"/>
                </a:ext>
              </a:extLst>
            </p:cNvPr>
            <p:cNvGrpSpPr/>
            <p:nvPr/>
          </p:nvGrpSpPr>
          <p:grpSpPr>
            <a:xfrm>
              <a:off x="4430799" y="1181911"/>
              <a:ext cx="7209620" cy="2160000"/>
              <a:chOff x="4430799" y="1181911"/>
              <a:chExt cx="7209620" cy="2160000"/>
            </a:xfrm>
          </p:grpSpPr>
          <p:pic>
            <p:nvPicPr>
              <p:cNvPr id="17" name="图片 16">
                <a:extLst>
                  <a:ext uri="{FF2B5EF4-FFF2-40B4-BE49-F238E27FC236}">
                    <a16:creationId xmlns:a16="http://schemas.microsoft.com/office/drawing/2014/main" id="{605CB24D-BB83-44A8-B2EC-60A1760CE461}"/>
                  </a:ext>
                </a:extLst>
              </p:cNvPr>
              <p:cNvPicPr>
                <a:picLocks noChangeAspect="1"/>
              </p:cNvPicPr>
              <p:nvPr/>
            </p:nvPicPr>
            <p:blipFill>
              <a:blip r:embed="rId8">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9480419" y="1181911"/>
                <a:ext cx="2160000" cy="2160000"/>
              </a:xfrm>
              <a:prstGeom prst="rect">
                <a:avLst/>
              </a:prstGeom>
            </p:spPr>
          </p:pic>
          <p:pic>
            <p:nvPicPr>
              <p:cNvPr id="19" name="图片 18">
                <a:extLst>
                  <a:ext uri="{FF2B5EF4-FFF2-40B4-BE49-F238E27FC236}">
                    <a16:creationId xmlns:a16="http://schemas.microsoft.com/office/drawing/2014/main" id="{89E4005B-8CC9-4925-BB0E-CA7B8E5A9A71}"/>
                  </a:ext>
                </a:extLst>
              </p:cNvPr>
              <p:cNvPicPr>
                <a:picLocks noChangeAspect="1"/>
              </p:cNvPicPr>
              <p:nvPr/>
            </p:nvPicPr>
            <p:blipFill>
              <a:blip r:embed="rId9">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875373" y="1181911"/>
                <a:ext cx="2160000" cy="2160000"/>
              </a:xfrm>
              <a:prstGeom prst="rect">
                <a:avLst/>
              </a:prstGeom>
            </p:spPr>
          </p:pic>
          <p:pic>
            <p:nvPicPr>
              <p:cNvPr id="21" name="图片 20">
                <a:extLst>
                  <a:ext uri="{FF2B5EF4-FFF2-40B4-BE49-F238E27FC236}">
                    <a16:creationId xmlns:a16="http://schemas.microsoft.com/office/drawing/2014/main" id="{3187FCF4-8D5B-4796-9357-E1E008B7E28C}"/>
                  </a:ext>
                </a:extLst>
              </p:cNvPr>
              <p:cNvPicPr>
                <a:picLocks noChangeAspect="1"/>
              </p:cNvPicPr>
              <p:nvPr/>
            </p:nvPicPr>
            <p:blipFill>
              <a:blip r:embed="rId10">
                <a:biLevel thresh="25000"/>
                <a:extLst>
                  <a:ext uri="{28A0092B-C50C-407E-A947-70E740481C1C}">
                    <a14:useLocalDpi xmlns:a14="http://schemas.microsoft.com/office/drawing/2010/main" val="0"/>
                  </a:ext>
                </a:extLst>
              </a:blip>
              <a:stretch>
                <a:fillRect/>
              </a:stretch>
            </p:blipFill>
            <p:spPr>
              <a:xfrm>
                <a:off x="6270328" y="1181911"/>
                <a:ext cx="2160000" cy="2160000"/>
              </a:xfrm>
              <a:prstGeom prst="rect">
                <a:avLst/>
              </a:prstGeom>
            </p:spPr>
          </p:pic>
          <p:pic>
            <p:nvPicPr>
              <p:cNvPr id="25" name="图片 24">
                <a:extLst>
                  <a:ext uri="{FF2B5EF4-FFF2-40B4-BE49-F238E27FC236}">
                    <a16:creationId xmlns:a16="http://schemas.microsoft.com/office/drawing/2014/main" id="{F025C135-877D-4626-B9B6-F573A4BA864C}"/>
                  </a:ext>
                </a:extLst>
              </p:cNvPr>
              <p:cNvPicPr>
                <a:picLocks noChangeAspect="1"/>
              </p:cNvPicPr>
              <p:nvPr/>
            </p:nvPicPr>
            <p:blipFill>
              <a:blip r:embed="rId11">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430799" y="1271911"/>
                <a:ext cx="1980000" cy="1980000"/>
              </a:xfrm>
              <a:prstGeom prst="rect">
                <a:avLst/>
              </a:prstGeom>
            </p:spPr>
          </p:pic>
          <p:sp>
            <p:nvSpPr>
              <p:cNvPr id="26" name="流程图: 可选过程 25">
                <a:extLst>
                  <a:ext uri="{FF2B5EF4-FFF2-40B4-BE49-F238E27FC236}">
                    <a16:creationId xmlns:a16="http://schemas.microsoft.com/office/drawing/2014/main" id="{1AA99D6E-5317-4621-B621-672CAD690C9D}"/>
                  </a:ext>
                </a:extLst>
              </p:cNvPr>
              <p:cNvSpPr/>
              <p:nvPr/>
            </p:nvSpPr>
            <p:spPr>
              <a:xfrm>
                <a:off x="6337042" y="1271911"/>
                <a:ext cx="5040000" cy="1980000"/>
              </a:xfrm>
              <a:prstGeom prst="flowChartAlternateProcess">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4D4F960B-6822-4F5B-A81F-3FBC6AA45605}"/>
                </a:ext>
              </a:extLst>
            </p:cNvPr>
            <p:cNvSpPr txBox="1"/>
            <p:nvPr/>
          </p:nvSpPr>
          <p:spPr>
            <a:xfrm>
              <a:off x="6466973" y="3299172"/>
              <a:ext cx="4833629" cy="338554"/>
            </a:xfrm>
            <a:prstGeom prst="rect">
              <a:avLst/>
            </a:prstGeom>
            <a:noFill/>
          </p:spPr>
          <p:txBody>
            <a:bodyPr wrap="square" rtlCol="0">
              <a:spAutoFit/>
            </a:bodyPr>
            <a:lstStyle/>
            <a:p>
              <a:pPr algn="ctr"/>
              <a:r>
                <a:rPr lang="en-US" altLang="zh-CN" sz="1600" dirty="0">
                  <a:latin typeface="Segoe UI Semibold" panose="020B0702040204020203" pitchFamily="34" charset="0"/>
                  <a:cs typeface="Segoe UI Semibold" panose="020B0702040204020203" pitchFamily="34" charset="0"/>
                </a:rPr>
                <a:t> Risks when straightly adopting AI’s answers</a:t>
              </a:r>
              <a:endParaRPr lang="zh-CN" altLang="en-US" sz="1600" dirty="0">
                <a:latin typeface="Segoe UI Semibold" panose="020B0702040204020203" pitchFamily="34" charset="0"/>
                <a:cs typeface="Segoe UI Semibold" panose="020B0702040204020203" pitchFamily="34" charset="0"/>
              </a:endParaRPr>
            </a:p>
          </p:txBody>
        </p:sp>
      </p:grpSp>
      <p:pic>
        <p:nvPicPr>
          <p:cNvPr id="1028" name="Picture 4" descr="worry Icon 1915445">
            <a:extLst>
              <a:ext uri="{FF2B5EF4-FFF2-40B4-BE49-F238E27FC236}">
                <a16:creationId xmlns:a16="http://schemas.microsoft.com/office/drawing/2014/main" id="{D9914689-C994-4031-83BB-0482D84A138D}"/>
              </a:ext>
            </a:extLst>
          </p:cNvPr>
          <p:cNvPicPr>
            <a:picLocks noChangeAspect="1" noChangeArrowheads="1"/>
          </p:cNvPicPr>
          <p:nvPr/>
        </p:nvPicPr>
        <p:blipFill>
          <a:blip r:embed="rId12">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30799" y="3722139"/>
            <a:ext cx="1980000" cy="198000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a:extLst>
              <a:ext uri="{FF2B5EF4-FFF2-40B4-BE49-F238E27FC236}">
                <a16:creationId xmlns:a16="http://schemas.microsoft.com/office/drawing/2014/main" id="{2AD27F83-6F3C-45BF-9097-D9886B7A538E}"/>
              </a:ext>
            </a:extLst>
          </p:cNvPr>
          <p:cNvGrpSpPr/>
          <p:nvPr/>
        </p:nvGrpSpPr>
        <p:grpSpPr>
          <a:xfrm>
            <a:off x="8808979" y="3856190"/>
            <a:ext cx="2250764" cy="1711898"/>
            <a:chOff x="6633024" y="3857276"/>
            <a:chExt cx="2250764" cy="1711898"/>
          </a:xfrm>
        </p:grpSpPr>
        <p:pic>
          <p:nvPicPr>
            <p:cNvPr id="33" name="图片 32">
              <a:extLst>
                <a:ext uri="{FF2B5EF4-FFF2-40B4-BE49-F238E27FC236}">
                  <a16:creationId xmlns:a16="http://schemas.microsoft.com/office/drawing/2014/main" id="{ED40D0D5-4407-42B4-AA92-21B03D00EDDB}"/>
                </a:ext>
              </a:extLst>
            </p:cNvPr>
            <p:cNvPicPr>
              <a:picLocks noChangeAspect="1"/>
            </p:cNvPicPr>
            <p:nvPr/>
          </p:nvPicPr>
          <p:blipFill>
            <a:blip r:embed="rId1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633024" y="4309399"/>
              <a:ext cx="702802" cy="702802"/>
            </a:xfrm>
            <a:prstGeom prst="rect">
              <a:avLst/>
            </a:prstGeom>
          </p:spPr>
        </p:pic>
        <p:grpSp>
          <p:nvGrpSpPr>
            <p:cNvPr id="15" name="组合 14">
              <a:extLst>
                <a:ext uri="{FF2B5EF4-FFF2-40B4-BE49-F238E27FC236}">
                  <a16:creationId xmlns:a16="http://schemas.microsoft.com/office/drawing/2014/main" id="{9E5FDB8C-4BB5-4398-85E6-F1F6707464D7}"/>
                </a:ext>
              </a:extLst>
            </p:cNvPr>
            <p:cNvGrpSpPr/>
            <p:nvPr/>
          </p:nvGrpSpPr>
          <p:grpSpPr>
            <a:xfrm>
              <a:off x="6941457" y="3857276"/>
              <a:ext cx="1942331" cy="1711898"/>
              <a:chOff x="6941457" y="3857276"/>
              <a:chExt cx="1942331" cy="1711898"/>
            </a:xfrm>
          </p:grpSpPr>
          <p:pic>
            <p:nvPicPr>
              <p:cNvPr id="31" name="图片 30">
                <a:extLst>
                  <a:ext uri="{FF2B5EF4-FFF2-40B4-BE49-F238E27FC236}">
                    <a16:creationId xmlns:a16="http://schemas.microsoft.com/office/drawing/2014/main" id="{8B700182-DE0D-4E81-BB46-577B3333F6E7}"/>
                  </a:ext>
                </a:extLst>
              </p:cNvPr>
              <p:cNvPicPr>
                <a:picLocks noChangeAspect="1"/>
              </p:cNvPicPr>
              <p:nvPr/>
            </p:nvPicPr>
            <p:blipFill>
              <a:blip r:embed="rId14">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179704" y="4778195"/>
                <a:ext cx="790979" cy="790979"/>
              </a:xfrm>
              <a:prstGeom prst="rect">
                <a:avLst/>
              </a:prstGeom>
            </p:spPr>
          </p:pic>
          <p:pic>
            <p:nvPicPr>
              <p:cNvPr id="32" name="图片 31">
                <a:extLst>
                  <a:ext uri="{FF2B5EF4-FFF2-40B4-BE49-F238E27FC236}">
                    <a16:creationId xmlns:a16="http://schemas.microsoft.com/office/drawing/2014/main" id="{11D7F7AE-37E6-4B42-9391-67D7AB5EDFEE}"/>
                  </a:ext>
                </a:extLst>
              </p:cNvPr>
              <p:cNvPicPr>
                <a:picLocks noChangeAspect="1"/>
              </p:cNvPicPr>
              <p:nvPr/>
            </p:nvPicPr>
            <p:blipFill>
              <a:blip r:embed="rId1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263699" y="4671312"/>
                <a:ext cx="620089" cy="620089"/>
              </a:xfrm>
              <a:prstGeom prst="rect">
                <a:avLst/>
              </a:prstGeom>
            </p:spPr>
          </p:pic>
          <p:pic>
            <p:nvPicPr>
              <p:cNvPr id="1030" name="Picture 6" descr="AI Icon 4406827">
                <a:extLst>
                  <a:ext uri="{FF2B5EF4-FFF2-40B4-BE49-F238E27FC236}">
                    <a16:creationId xmlns:a16="http://schemas.microsoft.com/office/drawing/2014/main" id="{AAAD8682-C6F2-44B8-85C7-4E0C6125B772}"/>
                  </a:ext>
                </a:extLst>
              </p:cNvPr>
              <p:cNvPicPr>
                <a:picLocks noChangeAspect="1" noChangeArrowheads="1"/>
              </p:cNvPicPr>
              <p:nvPr/>
            </p:nvPicPr>
            <p:blipFill>
              <a:blip r:embed="rId1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1775" y="3857276"/>
                <a:ext cx="853122" cy="85312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直接连接符 29">
                <a:extLst>
                  <a:ext uri="{FF2B5EF4-FFF2-40B4-BE49-F238E27FC236}">
                    <a16:creationId xmlns:a16="http://schemas.microsoft.com/office/drawing/2014/main" id="{301BFAD9-2537-42A4-A136-7EAF6EC62C95}"/>
                  </a:ext>
                </a:extLst>
              </p:cNvPr>
              <p:cNvCxnSpPr>
                <a:cxnSpLocks/>
              </p:cNvCxnSpPr>
              <p:nvPr/>
            </p:nvCxnSpPr>
            <p:spPr>
              <a:xfrm flipV="1">
                <a:off x="7139434" y="4442644"/>
                <a:ext cx="730095" cy="219318"/>
              </a:xfrm>
              <a:prstGeom prst="line">
                <a:avLst/>
              </a:prstGeom>
              <a:ln w="57150">
                <a:solidFill>
                  <a:srgbClr val="2E699B"/>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420132E8-EF9D-4839-A8F3-A3C8D93164AD}"/>
                  </a:ext>
                </a:extLst>
              </p:cNvPr>
              <p:cNvCxnSpPr>
                <a:cxnSpLocks/>
              </p:cNvCxnSpPr>
              <p:nvPr/>
            </p:nvCxnSpPr>
            <p:spPr>
              <a:xfrm flipV="1">
                <a:off x="7635450" y="4625485"/>
                <a:ext cx="351972" cy="235015"/>
              </a:xfrm>
              <a:prstGeom prst="line">
                <a:avLst/>
              </a:prstGeom>
              <a:ln w="57150">
                <a:solidFill>
                  <a:srgbClr val="2E699B"/>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3D99A14-808C-44F5-90CA-602DED1DB5B1}"/>
                  </a:ext>
                </a:extLst>
              </p:cNvPr>
              <p:cNvCxnSpPr>
                <a:cxnSpLocks/>
              </p:cNvCxnSpPr>
              <p:nvPr/>
            </p:nvCxnSpPr>
            <p:spPr>
              <a:xfrm>
                <a:off x="8220564" y="4625485"/>
                <a:ext cx="190472" cy="125308"/>
              </a:xfrm>
              <a:prstGeom prst="line">
                <a:avLst/>
              </a:prstGeom>
              <a:ln w="57150">
                <a:solidFill>
                  <a:srgbClr val="2E699B"/>
                </a:solidFil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7B461392-3EB7-4763-B253-3E95CAF79BE1}"/>
                  </a:ext>
                </a:extLst>
              </p:cNvPr>
              <p:cNvSpPr/>
              <p:nvPr/>
            </p:nvSpPr>
            <p:spPr>
              <a:xfrm>
                <a:off x="6941457" y="4291468"/>
                <a:ext cx="415498"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MiSans Demibold" panose="00000700000000000000" pitchFamily="2" charset="-122"/>
                    <a:ea typeface="MiSans Demibold" panose="00000700000000000000" pitchFamily="2" charset="-122"/>
                  </a:rPr>
                  <a:t>？</a:t>
                </a:r>
              </a:p>
            </p:txBody>
          </p:sp>
          <p:sp>
            <p:nvSpPr>
              <p:cNvPr id="44" name="矩形 43">
                <a:extLst>
                  <a:ext uri="{FF2B5EF4-FFF2-40B4-BE49-F238E27FC236}">
                    <a16:creationId xmlns:a16="http://schemas.microsoft.com/office/drawing/2014/main" id="{10B97F31-129B-44D2-8A4E-3996FADB356D}"/>
                  </a:ext>
                </a:extLst>
              </p:cNvPr>
              <p:cNvSpPr/>
              <p:nvPr/>
            </p:nvSpPr>
            <p:spPr>
              <a:xfrm>
                <a:off x="7591607" y="4858675"/>
                <a:ext cx="415498"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MiSans Demibold" panose="00000700000000000000" pitchFamily="2" charset="-122"/>
                    <a:ea typeface="MiSans Demibold" panose="00000700000000000000" pitchFamily="2" charset="-122"/>
                  </a:rPr>
                  <a:t>？</a:t>
                </a:r>
              </a:p>
            </p:txBody>
          </p:sp>
          <p:sp>
            <p:nvSpPr>
              <p:cNvPr id="45" name="矩形 44">
                <a:extLst>
                  <a:ext uri="{FF2B5EF4-FFF2-40B4-BE49-F238E27FC236}">
                    <a16:creationId xmlns:a16="http://schemas.microsoft.com/office/drawing/2014/main" id="{C7AFEBEB-53CD-4415-8758-01C48D7D2A33}"/>
                  </a:ext>
                </a:extLst>
              </p:cNvPr>
              <p:cNvSpPr/>
              <p:nvPr/>
            </p:nvSpPr>
            <p:spPr>
              <a:xfrm>
                <a:off x="8211259" y="4758869"/>
                <a:ext cx="415498" cy="369332"/>
              </a:xfrm>
              <a:prstGeom prst="rect">
                <a:avLst/>
              </a:prstGeom>
              <a:noFill/>
            </p:spPr>
            <p:txBody>
              <a:bodyPr wrap="none" lIns="91440" tIns="45720" rIns="91440" bIns="45720">
                <a:spAutoFit/>
              </a:bodyPr>
              <a:lstStyle/>
              <a:p>
                <a:pPr algn="ctr"/>
                <a:r>
                  <a:rPr lang="zh-CN" altLang="en-US" b="0" cap="none" spc="0" dirty="0">
                    <a:ln w="0"/>
                    <a:solidFill>
                      <a:schemeClr val="accent1"/>
                    </a:solidFill>
                    <a:effectLst>
                      <a:outerShdw blurRad="38100" dist="25400" dir="5400000" algn="ctr" rotWithShape="0">
                        <a:srgbClr val="6E747A">
                          <a:alpha val="43000"/>
                        </a:srgbClr>
                      </a:outerShdw>
                    </a:effectLst>
                    <a:latin typeface="MiSans Demibold" panose="00000700000000000000" pitchFamily="2" charset="-122"/>
                    <a:ea typeface="MiSans Demibold" panose="00000700000000000000" pitchFamily="2" charset="-122"/>
                  </a:rPr>
                  <a:t>？</a:t>
                </a:r>
              </a:p>
            </p:txBody>
          </p:sp>
        </p:grpSp>
      </p:grpSp>
      <p:pic>
        <p:nvPicPr>
          <p:cNvPr id="61" name="图片 60">
            <a:extLst>
              <a:ext uri="{FF2B5EF4-FFF2-40B4-BE49-F238E27FC236}">
                <a16:creationId xmlns:a16="http://schemas.microsoft.com/office/drawing/2014/main" id="{4BCDDB2B-C16C-445F-970D-7237CC983D1D}"/>
              </a:ext>
            </a:extLst>
          </p:cNvPr>
          <p:cNvPicPr>
            <a:picLocks noChangeAspect="1"/>
          </p:cNvPicPr>
          <p:nvPr/>
        </p:nvPicPr>
        <p:blipFill>
          <a:blip r:embed="rId17">
            <a:duotone>
              <a:schemeClr val="accent5">
                <a:shade val="45000"/>
                <a:satMod val="135000"/>
              </a:schemeClr>
              <a:prstClr val="white"/>
            </a:duotone>
          </a:blip>
          <a:stretch>
            <a:fillRect/>
          </a:stretch>
        </p:blipFill>
        <p:spPr>
          <a:xfrm>
            <a:off x="6733655" y="4279793"/>
            <a:ext cx="1767178" cy="1673935"/>
          </a:xfrm>
          <a:prstGeom prst="rect">
            <a:avLst/>
          </a:prstGeom>
        </p:spPr>
      </p:pic>
      <p:sp>
        <p:nvSpPr>
          <p:cNvPr id="1033" name="矩形: 圆角 1032">
            <a:extLst>
              <a:ext uri="{FF2B5EF4-FFF2-40B4-BE49-F238E27FC236}">
                <a16:creationId xmlns:a16="http://schemas.microsoft.com/office/drawing/2014/main" id="{A25548C6-A0F0-4CE1-8FB4-3C732F7E515A}"/>
              </a:ext>
            </a:extLst>
          </p:cNvPr>
          <p:cNvSpPr/>
          <p:nvPr/>
        </p:nvSpPr>
        <p:spPr>
          <a:xfrm>
            <a:off x="7432378" y="3839967"/>
            <a:ext cx="992833" cy="984504"/>
          </a:xfrm>
          <a:prstGeom prst="roundRect">
            <a:avLst>
              <a:gd name="adj" fmla="val 9688"/>
            </a:avLst>
          </a:prstGeom>
          <a:solidFill>
            <a:srgbClr val="2E6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37" name="组合 1036">
            <a:extLst>
              <a:ext uri="{FF2B5EF4-FFF2-40B4-BE49-F238E27FC236}">
                <a16:creationId xmlns:a16="http://schemas.microsoft.com/office/drawing/2014/main" id="{01FCD207-A315-487A-B846-D89A7E239533}"/>
              </a:ext>
            </a:extLst>
          </p:cNvPr>
          <p:cNvGrpSpPr/>
          <p:nvPr/>
        </p:nvGrpSpPr>
        <p:grpSpPr>
          <a:xfrm>
            <a:off x="7237386" y="3630305"/>
            <a:ext cx="1330734" cy="1342023"/>
            <a:chOff x="10215274" y="4014112"/>
            <a:chExt cx="959178" cy="959178"/>
          </a:xfrm>
        </p:grpSpPr>
        <p:pic>
          <p:nvPicPr>
            <p:cNvPr id="1031" name="图片 1030">
              <a:extLst>
                <a:ext uri="{FF2B5EF4-FFF2-40B4-BE49-F238E27FC236}">
                  <a16:creationId xmlns:a16="http://schemas.microsoft.com/office/drawing/2014/main" id="{442D2A04-8260-4D42-8072-B5B03CF9BC97}"/>
                </a:ext>
              </a:extLst>
            </p:cNvPr>
            <p:cNvPicPr>
              <a:picLocks noChangeAspect="1"/>
            </p:cNvPicPr>
            <p:nvPr/>
          </p:nvPicPr>
          <p:blipFill>
            <a:blip r:embed="rId18">
              <a:duotone>
                <a:schemeClr val="accent4">
                  <a:shade val="45000"/>
                  <a:satMod val="135000"/>
                </a:schemeClr>
                <a:prstClr val="white"/>
              </a:duotone>
            </a:blip>
            <a:stretch>
              <a:fillRect/>
            </a:stretch>
          </p:blipFill>
          <p:spPr>
            <a:xfrm>
              <a:off x="10215274" y="4014112"/>
              <a:ext cx="959178" cy="959178"/>
            </a:xfrm>
            <a:prstGeom prst="rect">
              <a:avLst/>
            </a:prstGeom>
          </p:spPr>
        </p:pic>
        <p:sp>
          <p:nvSpPr>
            <p:cNvPr id="1036" name="矩形 1035">
              <a:extLst>
                <a:ext uri="{FF2B5EF4-FFF2-40B4-BE49-F238E27FC236}">
                  <a16:creationId xmlns:a16="http://schemas.microsoft.com/office/drawing/2014/main" id="{57917195-C879-4C31-B269-B2D61F7FC01B}"/>
                </a:ext>
              </a:extLst>
            </p:cNvPr>
            <p:cNvSpPr/>
            <p:nvPr/>
          </p:nvSpPr>
          <p:spPr>
            <a:xfrm>
              <a:off x="10731774" y="4488963"/>
              <a:ext cx="159544" cy="145623"/>
            </a:xfrm>
            <a:prstGeom prst="rect">
              <a:avLst/>
            </a:prstGeom>
            <a:solidFill>
              <a:srgbClr val="2E6C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7" name="流程图: 可选过程 46">
            <a:extLst>
              <a:ext uri="{FF2B5EF4-FFF2-40B4-BE49-F238E27FC236}">
                <a16:creationId xmlns:a16="http://schemas.microsoft.com/office/drawing/2014/main" id="{8C27C90A-1FFB-43B0-AC94-2C6EED767D6F}"/>
              </a:ext>
            </a:extLst>
          </p:cNvPr>
          <p:cNvSpPr/>
          <p:nvPr/>
        </p:nvSpPr>
        <p:spPr>
          <a:xfrm>
            <a:off x="6337042" y="3722140"/>
            <a:ext cx="5040000" cy="1979999"/>
          </a:xfrm>
          <a:prstGeom prst="flowChartAlternateProcess">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40" name="图片 1039">
            <a:extLst>
              <a:ext uri="{FF2B5EF4-FFF2-40B4-BE49-F238E27FC236}">
                <a16:creationId xmlns:a16="http://schemas.microsoft.com/office/drawing/2014/main" id="{C567A452-CBAE-4E4D-90DA-03147D0F6CEF}"/>
              </a:ext>
            </a:extLst>
          </p:cNvPr>
          <p:cNvPicPr>
            <a:picLocks noChangeAspect="1"/>
          </p:cNvPicPr>
          <p:nvPr/>
        </p:nvPicPr>
        <p:blipFill>
          <a:blip r:embed="rId19">
            <a:duotone>
              <a:schemeClr val="accent4">
                <a:shade val="45000"/>
                <a:satMod val="135000"/>
              </a:schemeClr>
              <a:prstClr val="white"/>
            </a:duotone>
          </a:blip>
          <a:stretch>
            <a:fillRect/>
          </a:stretch>
        </p:blipFill>
        <p:spPr>
          <a:xfrm flipH="1">
            <a:off x="7925988" y="4230899"/>
            <a:ext cx="319768" cy="319768"/>
          </a:xfrm>
          <a:prstGeom prst="rect">
            <a:avLst/>
          </a:prstGeom>
        </p:spPr>
      </p:pic>
      <p:sp>
        <p:nvSpPr>
          <p:cNvPr id="11" name="文本框 10">
            <a:extLst>
              <a:ext uri="{FF2B5EF4-FFF2-40B4-BE49-F238E27FC236}">
                <a16:creationId xmlns:a16="http://schemas.microsoft.com/office/drawing/2014/main" id="{B840116A-0551-4FF3-87A8-2C40FA0672AD}"/>
              </a:ext>
            </a:extLst>
          </p:cNvPr>
          <p:cNvSpPr txBox="1"/>
          <p:nvPr/>
        </p:nvSpPr>
        <p:spPr>
          <a:xfrm>
            <a:off x="6435373" y="5780410"/>
            <a:ext cx="5040000" cy="338554"/>
          </a:xfrm>
          <a:prstGeom prst="rect">
            <a:avLst/>
          </a:prstGeom>
          <a:noFill/>
        </p:spPr>
        <p:txBody>
          <a:bodyPr wrap="square" rtlCol="0">
            <a:spAutoFit/>
          </a:bodyPr>
          <a:lstStyle/>
          <a:p>
            <a:pPr algn="ctr"/>
            <a:r>
              <a:rPr lang="en-US" altLang="zh-CN" sz="1600" dirty="0">
                <a:latin typeface="Segoe UI Semibold" panose="020B0702040204020203" pitchFamily="34" charset="0"/>
                <a:cs typeface="Segoe UI Semibold" panose="020B0702040204020203" pitchFamily="34" charset="0"/>
              </a:rPr>
              <a:t>When rely on AI? When to consult? Different People?</a:t>
            </a:r>
            <a:endParaRPr lang="zh-CN" altLang="en-US" sz="16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307479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12"/>
                                        </p:tgtEl>
                                        <p:attrNameLst>
                                          <p:attrName>r</p:attrName>
                                        </p:attrNameLst>
                                      </p:cBhvr>
                                    </p:animRot>
                                    <p:animRot by="-240000">
                                      <p:cBhvr>
                                        <p:cTn id="23" dur="200" fill="hold">
                                          <p:stCondLst>
                                            <p:cond delay="200"/>
                                          </p:stCondLst>
                                        </p:cTn>
                                        <p:tgtEl>
                                          <p:spTgt spid="12"/>
                                        </p:tgtEl>
                                        <p:attrNameLst>
                                          <p:attrName>r</p:attrName>
                                        </p:attrNameLst>
                                      </p:cBhvr>
                                    </p:animRot>
                                    <p:animRot by="240000">
                                      <p:cBhvr>
                                        <p:cTn id="24" dur="200" fill="hold">
                                          <p:stCondLst>
                                            <p:cond delay="400"/>
                                          </p:stCondLst>
                                        </p:cTn>
                                        <p:tgtEl>
                                          <p:spTgt spid="12"/>
                                        </p:tgtEl>
                                        <p:attrNameLst>
                                          <p:attrName>r</p:attrName>
                                        </p:attrNameLst>
                                      </p:cBhvr>
                                    </p:animRot>
                                    <p:animRot by="-240000">
                                      <p:cBhvr>
                                        <p:cTn id="25" dur="200" fill="hold">
                                          <p:stCondLst>
                                            <p:cond delay="600"/>
                                          </p:stCondLst>
                                        </p:cTn>
                                        <p:tgtEl>
                                          <p:spTgt spid="12"/>
                                        </p:tgtEl>
                                        <p:attrNameLst>
                                          <p:attrName>r</p:attrName>
                                        </p:attrNameLst>
                                      </p:cBhvr>
                                    </p:animRot>
                                    <p:animRot by="120000">
                                      <p:cBhvr>
                                        <p:cTn id="26" dur="200" fill="hold">
                                          <p:stCondLst>
                                            <p:cond delay="800"/>
                                          </p:stCondLst>
                                        </p:cTn>
                                        <p:tgtEl>
                                          <p:spTgt spid="1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down)">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wipe(down)">
                                      <p:cBhvr>
                                        <p:cTn id="36" dur="500"/>
                                        <p:tgtEl>
                                          <p:spTgt spid="1028"/>
                                        </p:tgtEl>
                                      </p:cBhvr>
                                    </p:animEffect>
                                  </p:childTnLst>
                                </p:cTn>
                              </p:par>
                              <p:par>
                                <p:cTn id="37" presetID="22" presetClass="entr" presetSubtype="4"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down)">
                                      <p:cBhvr>
                                        <p:cTn id="39" dur="500"/>
                                        <p:tgtEl>
                                          <p:spTgt spid="6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033"/>
                                        </p:tgtEl>
                                        <p:attrNameLst>
                                          <p:attrName>style.visibility</p:attrName>
                                        </p:attrNameLst>
                                      </p:cBhvr>
                                      <p:to>
                                        <p:strVal val="visible"/>
                                      </p:to>
                                    </p:set>
                                    <p:animEffect transition="in" filter="wipe(down)">
                                      <p:cBhvr>
                                        <p:cTn id="42" dur="500"/>
                                        <p:tgtEl>
                                          <p:spTgt spid="103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down)">
                                      <p:cBhvr>
                                        <p:cTn id="45" dur="500"/>
                                        <p:tgtEl>
                                          <p:spTgt spid="47"/>
                                        </p:tgtEl>
                                      </p:cBhvr>
                                    </p:animEffect>
                                  </p:childTnLst>
                                </p:cTn>
                              </p:par>
                              <p:par>
                                <p:cTn id="46" presetID="22" presetClass="entr" presetSubtype="4" fill="hold" nodeType="withEffect">
                                  <p:stCondLst>
                                    <p:cond delay="0"/>
                                  </p:stCondLst>
                                  <p:childTnLst>
                                    <p:set>
                                      <p:cBhvr>
                                        <p:cTn id="47" dur="1" fill="hold">
                                          <p:stCondLst>
                                            <p:cond delay="0"/>
                                          </p:stCondLst>
                                        </p:cTn>
                                        <p:tgtEl>
                                          <p:spTgt spid="1040"/>
                                        </p:tgtEl>
                                        <p:attrNameLst>
                                          <p:attrName>style.visibility</p:attrName>
                                        </p:attrNameLst>
                                      </p:cBhvr>
                                      <p:to>
                                        <p:strVal val="visible"/>
                                      </p:to>
                                    </p:set>
                                    <p:animEffect transition="in" filter="wipe(down)">
                                      <p:cBhvr>
                                        <p:cTn id="48" dur="500"/>
                                        <p:tgtEl>
                                          <p:spTgt spid="1040"/>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wipe(down)">
                                      <p:cBhvr>
                                        <p:cTn id="51" dur="500"/>
                                        <p:tgtEl>
                                          <p:spTgt spid="11"/>
                                        </p:tgtEl>
                                      </p:cBhvr>
                                    </p:animEffect>
                                  </p:childTnLst>
                                </p:cTn>
                              </p:par>
                              <p:par>
                                <p:cTn id="52" presetID="22" presetClass="entr" presetSubtype="4" fill="hold" nodeType="withEffect">
                                  <p:stCondLst>
                                    <p:cond delay="0"/>
                                  </p:stCondLst>
                                  <p:childTnLst>
                                    <p:set>
                                      <p:cBhvr>
                                        <p:cTn id="53" dur="1" fill="hold">
                                          <p:stCondLst>
                                            <p:cond delay="0"/>
                                          </p:stCondLst>
                                        </p:cTn>
                                        <p:tgtEl>
                                          <p:spTgt spid="1037"/>
                                        </p:tgtEl>
                                        <p:attrNameLst>
                                          <p:attrName>style.visibility</p:attrName>
                                        </p:attrNameLst>
                                      </p:cBhvr>
                                      <p:to>
                                        <p:strVal val="visible"/>
                                      </p:to>
                                    </p:set>
                                    <p:animEffect transition="in" filter="wipe(down)">
                                      <p:cBhvr>
                                        <p:cTn id="54" dur="500"/>
                                        <p:tgtEl>
                                          <p:spTgt spid="103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wipe(down)">
                                      <p:cBhvr>
                                        <p:cTn id="5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47" grpId="0" animBg="1"/>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D643656-2AD1-4253-A85E-EE6B25C90BBC}"/>
              </a:ext>
            </a:extLst>
          </p:cNvPr>
          <p:cNvSpPr>
            <a:spLocks noGrp="1"/>
          </p:cNvSpPr>
          <p:nvPr>
            <p:ph type="sldNum" sz="quarter" idx="12"/>
          </p:nvPr>
        </p:nvSpPr>
        <p:spPr/>
        <p:txBody>
          <a:bodyPr/>
          <a:lstStyle/>
          <a:p>
            <a:fld id="{CD9E09BC-4121-486B-A8B0-562475C20F3D}" type="slidenum">
              <a:rPr lang="zh-CN" altLang="en-US" smtClean="0"/>
              <a:t>3</a:t>
            </a:fld>
            <a:endParaRPr lang="zh-CN" altLang="en-US"/>
          </a:p>
        </p:txBody>
      </p:sp>
      <p:pic>
        <p:nvPicPr>
          <p:cNvPr id="5" name="图形 4" descr="机器人">
            <a:extLst>
              <a:ext uri="{FF2B5EF4-FFF2-40B4-BE49-F238E27FC236}">
                <a16:creationId xmlns:a16="http://schemas.microsoft.com/office/drawing/2014/main" id="{A1AC87F7-8100-41B9-8AB9-226E53CDEF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30278" y="3789264"/>
            <a:ext cx="1440000" cy="1440000"/>
          </a:xfrm>
          <a:prstGeom prst="rect">
            <a:avLst/>
          </a:prstGeom>
        </p:spPr>
      </p:pic>
      <p:pic>
        <p:nvPicPr>
          <p:cNvPr id="6" name="图形 5" descr="用户">
            <a:extLst>
              <a:ext uri="{FF2B5EF4-FFF2-40B4-BE49-F238E27FC236}">
                <a16:creationId xmlns:a16="http://schemas.microsoft.com/office/drawing/2014/main" id="{E234A28C-B4DF-4F12-97B7-722133BC18E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14635" y="3789264"/>
            <a:ext cx="1440000" cy="1440000"/>
          </a:xfrm>
          <a:prstGeom prst="rect">
            <a:avLst/>
          </a:prstGeom>
        </p:spPr>
      </p:pic>
      <p:pic>
        <p:nvPicPr>
          <p:cNvPr id="8" name="图片 7">
            <a:extLst>
              <a:ext uri="{FF2B5EF4-FFF2-40B4-BE49-F238E27FC236}">
                <a16:creationId xmlns:a16="http://schemas.microsoft.com/office/drawing/2014/main" id="{5EB68FC0-813B-4CFE-AC3A-A8D836499421}"/>
              </a:ext>
            </a:extLst>
          </p:cNvPr>
          <p:cNvPicPr>
            <a:picLocks noChangeAspect="1"/>
          </p:cNvPicPr>
          <p:nvPr/>
        </p:nvPicPr>
        <p:blipFill rotWithShape="1">
          <a:blip r:embed="rId7"/>
          <a:srcRect t="11451"/>
          <a:stretch/>
        </p:blipFill>
        <p:spPr>
          <a:xfrm>
            <a:off x="1336543" y="1289317"/>
            <a:ext cx="3978472" cy="2530320"/>
          </a:xfrm>
          <a:prstGeom prst="rect">
            <a:avLst/>
          </a:prstGeom>
        </p:spPr>
      </p:pic>
      <p:pic>
        <p:nvPicPr>
          <p:cNvPr id="9" name="图片 8">
            <a:extLst>
              <a:ext uri="{FF2B5EF4-FFF2-40B4-BE49-F238E27FC236}">
                <a16:creationId xmlns:a16="http://schemas.microsoft.com/office/drawing/2014/main" id="{66ACA1A0-B74D-4816-9406-DB019D6D7477}"/>
              </a:ext>
            </a:extLst>
          </p:cNvPr>
          <p:cNvPicPr>
            <a:picLocks noChangeAspect="1"/>
          </p:cNvPicPr>
          <p:nvPr/>
        </p:nvPicPr>
        <p:blipFill rotWithShape="1">
          <a:blip r:embed="rId8"/>
          <a:srcRect t="9663"/>
          <a:stretch/>
        </p:blipFill>
        <p:spPr>
          <a:xfrm>
            <a:off x="7006790" y="1320970"/>
            <a:ext cx="3704689" cy="2467015"/>
          </a:xfrm>
          <a:prstGeom prst="rect">
            <a:avLst/>
          </a:prstGeom>
        </p:spPr>
      </p:pic>
      <p:sp>
        <p:nvSpPr>
          <p:cNvPr id="10" name="文本框 9">
            <a:extLst>
              <a:ext uri="{FF2B5EF4-FFF2-40B4-BE49-F238E27FC236}">
                <a16:creationId xmlns:a16="http://schemas.microsoft.com/office/drawing/2014/main" id="{D00864B5-A851-4DC1-9E03-3860118DF472}"/>
              </a:ext>
            </a:extLst>
          </p:cNvPr>
          <p:cNvSpPr txBox="1"/>
          <p:nvPr/>
        </p:nvSpPr>
        <p:spPr>
          <a:xfrm>
            <a:off x="1639333" y="394993"/>
            <a:ext cx="8729491" cy="553998"/>
          </a:xfrm>
          <a:prstGeom prst="rect">
            <a:avLst/>
          </a:prstGeom>
          <a:noFill/>
        </p:spPr>
        <p:txBody>
          <a:bodyPr wrap="square" rtlCol="0">
            <a:spAutoFit/>
          </a:bodyPr>
          <a:lstStyle/>
          <a:p>
            <a:pPr algn="ctr"/>
            <a:r>
              <a:rPr lang="en-US" altLang="zh-CN" sz="3000" b="1" dirty="0">
                <a:solidFill>
                  <a:schemeClr val="accent2">
                    <a:lumMod val="75000"/>
                  </a:schemeClr>
                </a:solidFill>
                <a:latin typeface="Segoe UI" panose="020B0502040204020203" pitchFamily="34" charset="0"/>
                <a:cs typeface="Segoe UI" panose="020B0502040204020203" pitchFamily="34" charset="0"/>
              </a:rPr>
              <a:t>Some Related Works</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sp>
        <p:nvSpPr>
          <p:cNvPr id="12" name="文本框 11">
            <a:extLst>
              <a:ext uri="{FF2B5EF4-FFF2-40B4-BE49-F238E27FC236}">
                <a16:creationId xmlns:a16="http://schemas.microsoft.com/office/drawing/2014/main" id="{C12AB4D1-CF95-42A5-B39A-457CF65D9D70}"/>
              </a:ext>
            </a:extLst>
          </p:cNvPr>
          <p:cNvSpPr txBox="1"/>
          <p:nvPr/>
        </p:nvSpPr>
        <p:spPr>
          <a:xfrm>
            <a:off x="235485" y="5369257"/>
            <a:ext cx="6029587" cy="1200329"/>
          </a:xfrm>
          <a:prstGeom prst="rect">
            <a:avLst/>
          </a:prstGeom>
          <a:noFill/>
        </p:spPr>
        <p:txBody>
          <a:bodyPr wrap="square">
            <a:spAutoFit/>
          </a:bodyPr>
          <a:lstStyle/>
          <a:p>
            <a:pPr marL="285750" indent="-2857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Bryan Wilder et al. Learning to Complement Humans, IJCAI-20</a:t>
            </a:r>
          </a:p>
          <a:p>
            <a:pPr marL="285750" indent="-2857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Lucy Van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Kleunen</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and Stephen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Voida</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Challenges in supporting social practices around personal data for long-term mental health management.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UbiComp</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/ISWC 2019</a:t>
            </a:r>
          </a:p>
          <a:p>
            <a:pPr marL="285750" indent="-2857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Jean Y Song et al.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FourEyes</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Leveraging Tool Diversity as a Means to Improve Aggregate Accuracy in Crowd-sourcing. ACM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TiiS</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10, 1 (2019), 1–30.</a:t>
            </a:r>
          </a:p>
          <a:p>
            <a:pPr marL="285750" indent="-2857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a:t>
            </a:r>
            <a:endParaRPr lang="zh-CN" altLang="en-US" sz="1200" b="1" dirty="0">
              <a:solidFill>
                <a:schemeClr val="accent3">
                  <a:lumMod val="50000"/>
                </a:schemeClr>
              </a:solidFill>
              <a:latin typeface="Segoe UI Light" panose="020B0502040204020203" pitchFamily="34" charset="0"/>
              <a:cs typeface="Segoe UI Light" panose="020B0502040204020203" pitchFamily="34" charset="0"/>
            </a:endParaRPr>
          </a:p>
        </p:txBody>
      </p:sp>
      <p:sp>
        <p:nvSpPr>
          <p:cNvPr id="14" name="文本框 13">
            <a:extLst>
              <a:ext uri="{FF2B5EF4-FFF2-40B4-BE49-F238E27FC236}">
                <a16:creationId xmlns:a16="http://schemas.microsoft.com/office/drawing/2014/main" id="{E6D819B6-AEF8-4853-B1EB-6E5A31CED3E7}"/>
              </a:ext>
            </a:extLst>
          </p:cNvPr>
          <p:cNvSpPr txBox="1"/>
          <p:nvPr/>
        </p:nvSpPr>
        <p:spPr>
          <a:xfrm>
            <a:off x="6293968" y="5276924"/>
            <a:ext cx="5281334" cy="1384995"/>
          </a:xfrm>
          <a:prstGeom prst="rect">
            <a:avLst/>
          </a:prstGeom>
          <a:noFill/>
        </p:spPr>
        <p:txBody>
          <a:bodyPr wrap="square">
            <a:spAutoFit/>
          </a:bodyPr>
          <a:lstStyle/>
          <a:p>
            <a:pPr marL="171450" indent="-1714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Rui Zhang et al. " An Ideal Human" Expectations of AI Teammates in Human-AI Teaming. CSCW3 (2021)</a:t>
            </a:r>
          </a:p>
          <a:p>
            <a:pPr marL="171450" indent="-1714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Katy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Ilonka</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Gero</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et al. Mental Models of AI Agents in a Cooperative Game Setting. CHI 2020</a:t>
            </a:r>
          </a:p>
          <a:p>
            <a:pPr marL="171450" indent="-1714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Felix </a:t>
            </a:r>
            <a:r>
              <a:rPr lang="en-US" altLang="zh-CN" sz="1200" b="1" dirty="0" err="1">
                <a:solidFill>
                  <a:schemeClr val="accent3">
                    <a:lumMod val="50000"/>
                  </a:schemeClr>
                </a:solidFill>
                <a:latin typeface="Segoe UI Light" panose="020B0502040204020203" pitchFamily="34" charset="0"/>
                <a:cs typeface="Segoe UI Light" panose="020B0502040204020203" pitchFamily="34" charset="0"/>
              </a:rPr>
              <a:t>Gervits</a:t>
            </a: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 et al. Toward Genuine Robot Teammates: Improving Human-Robot Team Performance Using Robot Shared Mental Models. AAMAS 2020</a:t>
            </a:r>
          </a:p>
          <a:p>
            <a:pPr marL="171450" indent="-171450">
              <a:buFont typeface="Arial" panose="020B0604020202020204" pitchFamily="34" charset="0"/>
              <a:buChar char="•"/>
            </a:pPr>
            <a:r>
              <a:rPr lang="en-US" altLang="zh-CN" sz="1200" b="1" dirty="0">
                <a:solidFill>
                  <a:schemeClr val="accent3">
                    <a:lumMod val="50000"/>
                  </a:schemeClr>
                </a:solidFill>
                <a:latin typeface="Segoe UI Light" panose="020B0502040204020203" pitchFamily="34" charset="0"/>
                <a:cs typeface="Segoe UI Light" panose="020B0502040204020203" pitchFamily="34" charset="0"/>
              </a:rPr>
              <a:t>……</a:t>
            </a:r>
            <a:endParaRPr lang="zh-CN" altLang="en-US" sz="1200" b="1" dirty="0">
              <a:solidFill>
                <a:schemeClr val="accent3">
                  <a:lumMod val="50000"/>
                </a:schemeClr>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763921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1+#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1595592-7DFE-4926-BFCC-21D1ADA4A9B7}"/>
              </a:ext>
            </a:extLst>
          </p:cNvPr>
          <p:cNvSpPr txBox="1"/>
          <p:nvPr/>
        </p:nvSpPr>
        <p:spPr>
          <a:xfrm>
            <a:off x="150004" y="37208"/>
            <a:ext cx="11891992" cy="2112501"/>
          </a:xfrm>
          <a:prstGeom prst="rect">
            <a:avLst/>
          </a:prstGeom>
          <a:noFill/>
        </p:spPr>
        <p:txBody>
          <a:bodyPr wrap="square">
            <a:spAutoFit/>
          </a:bodyPr>
          <a:lstStyle/>
          <a:p>
            <a:pPr algn="ctr">
              <a:lnSpc>
                <a:spcPct val="150000"/>
              </a:lnSpc>
            </a:pPr>
            <a:r>
              <a:rPr lang="en-US" altLang="zh-CN" sz="3000" b="1" dirty="0">
                <a:solidFill>
                  <a:schemeClr val="accent2">
                    <a:lumMod val="75000"/>
                  </a:schemeClr>
                </a:solidFill>
                <a:latin typeface="Segoe UI" panose="020B0502040204020203" pitchFamily="34" charset="0"/>
                <a:cs typeface="Segoe UI" panose="020B0502040204020203" pitchFamily="34" charset="0"/>
              </a:rPr>
              <a:t>Our Goal</a:t>
            </a:r>
          </a:p>
          <a:p>
            <a:pPr marL="1714500" lvl="3" indent="-342900">
              <a:lnSpc>
                <a:spcPct val="150000"/>
              </a:lnSpc>
              <a:buFont typeface="Wingdings" panose="05000000000000000000" pitchFamily="2" charset="2"/>
              <a:buChar char="Ø"/>
            </a:pPr>
            <a:r>
              <a:rPr lang="en-US" altLang="zh-CN" sz="2000" dirty="0">
                <a:solidFill>
                  <a:schemeClr val="accent2">
                    <a:lumMod val="75000"/>
                  </a:schemeClr>
                </a:solidFill>
                <a:latin typeface="Segoe UI Semibold" panose="020B0702040204020203" pitchFamily="34" charset="0"/>
                <a:cs typeface="Segoe UI Semibold" panose="020B0702040204020203" pitchFamily="34" charset="0"/>
              </a:rPr>
              <a:t>A dynamic human-ai cooperative mechanism for task assignment </a:t>
            </a:r>
          </a:p>
          <a:p>
            <a:pPr marL="1714500" lvl="3" indent="-342900">
              <a:lnSpc>
                <a:spcPct val="150000"/>
              </a:lnSpc>
              <a:buFont typeface="Wingdings" panose="05000000000000000000" pitchFamily="2" charset="2"/>
              <a:buChar char="Ø"/>
            </a:pPr>
            <a:r>
              <a:rPr lang="en-US" altLang="zh-CN" sz="2000" dirty="0">
                <a:solidFill>
                  <a:schemeClr val="accent2">
                    <a:lumMod val="75000"/>
                  </a:schemeClr>
                </a:solidFill>
                <a:latin typeface="Segoe UI Semibold" panose="020B0702040204020203" pitchFamily="34" charset="0"/>
                <a:cs typeface="Segoe UI Semibold" panose="020B0702040204020203" pitchFamily="34" charset="0"/>
              </a:rPr>
              <a:t>Based on a mutual understanding between human and AI</a:t>
            </a:r>
          </a:p>
          <a:p>
            <a:pPr marL="1714500" lvl="3" indent="-342900">
              <a:lnSpc>
                <a:spcPct val="150000"/>
              </a:lnSpc>
              <a:buFont typeface="Wingdings" panose="05000000000000000000" pitchFamily="2" charset="2"/>
              <a:buChar char="Ø"/>
            </a:pPr>
            <a:r>
              <a:rPr lang="en-US" altLang="zh-CN" sz="2000" dirty="0">
                <a:solidFill>
                  <a:schemeClr val="accent2">
                    <a:lumMod val="75000"/>
                  </a:schemeClr>
                </a:solidFill>
                <a:latin typeface="Segoe UI Semibold" panose="020B0702040204020203" pitchFamily="34" charset="0"/>
                <a:cs typeface="Segoe UI Semibold" panose="020B0702040204020203" pitchFamily="34" charset="0"/>
              </a:rPr>
              <a:t>Expressed in a concise and quantitative form for computation and revision.</a:t>
            </a:r>
            <a:endParaRPr lang="zh-CN" altLang="en-US" sz="2000" dirty="0">
              <a:solidFill>
                <a:schemeClr val="accent2">
                  <a:lumMod val="75000"/>
                </a:schemeClr>
              </a:solidFill>
              <a:latin typeface="Segoe UI Semibold" panose="020B0702040204020203" pitchFamily="34" charset="0"/>
              <a:cs typeface="Segoe UI Semibold" panose="020B0702040204020203" pitchFamily="34" charset="0"/>
            </a:endParaRPr>
          </a:p>
        </p:txBody>
      </p:sp>
      <p:pic>
        <p:nvPicPr>
          <p:cNvPr id="7" name="图形 6" descr="机器人">
            <a:extLst>
              <a:ext uri="{FF2B5EF4-FFF2-40B4-BE49-F238E27FC236}">
                <a16:creationId xmlns:a16="http://schemas.microsoft.com/office/drawing/2014/main" id="{C5A3F08B-2905-43CE-A5D1-C6BF39B72F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36549" y="4780117"/>
            <a:ext cx="1440000" cy="1440000"/>
          </a:xfrm>
          <a:prstGeom prst="rect">
            <a:avLst/>
          </a:prstGeom>
        </p:spPr>
      </p:pic>
      <p:pic>
        <p:nvPicPr>
          <p:cNvPr id="8" name="图形 7" descr="用户">
            <a:extLst>
              <a:ext uri="{FF2B5EF4-FFF2-40B4-BE49-F238E27FC236}">
                <a16:creationId xmlns:a16="http://schemas.microsoft.com/office/drawing/2014/main" id="{0103C7C0-133A-4006-815F-963BF7C9DE3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848931" y="4780117"/>
            <a:ext cx="1440000" cy="1440000"/>
          </a:xfrm>
          <a:prstGeom prst="rect">
            <a:avLst/>
          </a:prstGeom>
        </p:spPr>
      </p:pic>
      <p:grpSp>
        <p:nvGrpSpPr>
          <p:cNvPr id="3" name="组合 2">
            <a:extLst>
              <a:ext uri="{FF2B5EF4-FFF2-40B4-BE49-F238E27FC236}">
                <a16:creationId xmlns:a16="http://schemas.microsoft.com/office/drawing/2014/main" id="{3E847AAF-29FA-4017-99B8-7A80E5AB1BC6}"/>
              </a:ext>
            </a:extLst>
          </p:cNvPr>
          <p:cNvGrpSpPr/>
          <p:nvPr/>
        </p:nvGrpSpPr>
        <p:grpSpPr>
          <a:xfrm>
            <a:off x="4177999" y="3599651"/>
            <a:ext cx="3580352" cy="3045101"/>
            <a:chOff x="4177999" y="3540928"/>
            <a:chExt cx="3580352" cy="3045101"/>
          </a:xfrm>
        </p:grpSpPr>
        <p:sp>
          <p:nvSpPr>
            <p:cNvPr id="9" name="五边形 8">
              <a:extLst>
                <a:ext uri="{FF2B5EF4-FFF2-40B4-BE49-F238E27FC236}">
                  <a16:creationId xmlns:a16="http://schemas.microsoft.com/office/drawing/2014/main" id="{F0C47C50-9540-4A63-B0D6-DA0D0AE69A66}"/>
                </a:ext>
              </a:extLst>
            </p:cNvPr>
            <p:cNvSpPr/>
            <p:nvPr/>
          </p:nvSpPr>
          <p:spPr>
            <a:xfrm>
              <a:off x="4518537" y="3540928"/>
              <a:ext cx="2977650" cy="2743386"/>
            </a:xfrm>
            <a:prstGeom prst="pentagon">
              <a:avLst/>
            </a:prstGeom>
            <a:gradFill>
              <a:gsLst>
                <a:gs pos="0">
                  <a:srgbClr val="C6D9AA"/>
                </a:gs>
                <a:gs pos="29000">
                  <a:schemeClr val="accent6">
                    <a:lumMod val="20000"/>
                    <a:lumOff val="80000"/>
                  </a:schemeClr>
                </a:gs>
                <a:gs pos="54000">
                  <a:srgbClr val="FDF1E9"/>
                </a:gs>
                <a:gs pos="78000">
                  <a:schemeClr val="accent5">
                    <a:lumMod val="20000"/>
                    <a:lumOff val="80000"/>
                  </a:schemeClr>
                </a:gs>
                <a:gs pos="100000">
                  <a:schemeClr val="accent5">
                    <a:lumMod val="20000"/>
                    <a:lumOff val="80000"/>
                  </a:schemeClr>
                </a:gs>
              </a:gsLst>
              <a:lin ang="0" scaled="1"/>
            </a:gradFill>
            <a:ln>
              <a:noFill/>
            </a:ln>
            <a:effectLst>
              <a:softEdge rad="317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nvGrpSpPr>
            <p:cNvPr id="10" name="组合 9">
              <a:extLst>
                <a:ext uri="{FF2B5EF4-FFF2-40B4-BE49-F238E27FC236}">
                  <a16:creationId xmlns:a16="http://schemas.microsoft.com/office/drawing/2014/main" id="{D285E5EA-FB38-4BAB-918D-FADC56DB9A36}"/>
                </a:ext>
              </a:extLst>
            </p:cNvPr>
            <p:cNvGrpSpPr/>
            <p:nvPr/>
          </p:nvGrpSpPr>
          <p:grpSpPr>
            <a:xfrm rot="19703801">
              <a:off x="5363517" y="4114998"/>
              <a:ext cx="1348492" cy="1774301"/>
              <a:chOff x="6562119" y="4026160"/>
              <a:chExt cx="1206405" cy="1556346"/>
            </a:xfrm>
          </p:grpSpPr>
          <p:grpSp>
            <p:nvGrpSpPr>
              <p:cNvPr id="11" name="组合 10">
                <a:extLst>
                  <a:ext uri="{FF2B5EF4-FFF2-40B4-BE49-F238E27FC236}">
                    <a16:creationId xmlns:a16="http://schemas.microsoft.com/office/drawing/2014/main" id="{B29F29B7-1A50-4BDA-97AC-C034D0E20312}"/>
                  </a:ext>
                </a:extLst>
              </p:cNvPr>
              <p:cNvGrpSpPr/>
              <p:nvPr/>
            </p:nvGrpSpPr>
            <p:grpSpPr>
              <a:xfrm>
                <a:off x="6562119" y="4026160"/>
                <a:ext cx="1206405" cy="1556346"/>
                <a:chOff x="6562119" y="4026160"/>
                <a:chExt cx="1206405" cy="1556346"/>
              </a:xfrm>
            </p:grpSpPr>
            <p:pic>
              <p:nvPicPr>
                <p:cNvPr id="13" name="图片 12">
                  <a:extLst>
                    <a:ext uri="{FF2B5EF4-FFF2-40B4-BE49-F238E27FC236}">
                      <a16:creationId xmlns:a16="http://schemas.microsoft.com/office/drawing/2014/main" id="{63EAB775-9134-4B80-8B38-177DC2BF9476}"/>
                    </a:ext>
                  </a:extLst>
                </p:cNvPr>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rot="1525329">
                  <a:off x="6932704" y="4026160"/>
                  <a:ext cx="835820" cy="835820"/>
                </a:xfrm>
                <a:prstGeom prst="rect">
                  <a:avLst/>
                </a:prstGeom>
              </p:spPr>
            </p:pic>
            <p:pic>
              <p:nvPicPr>
                <p:cNvPr id="14" name="图片 13">
                  <a:extLst>
                    <a:ext uri="{FF2B5EF4-FFF2-40B4-BE49-F238E27FC236}">
                      <a16:creationId xmlns:a16="http://schemas.microsoft.com/office/drawing/2014/main" id="{AB8945AF-493A-4CEB-9453-CFF48DC935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036317">
                  <a:off x="6562119" y="4497457"/>
                  <a:ext cx="827298" cy="1085049"/>
                </a:xfrm>
                <a:prstGeom prst="rect">
                  <a:avLst/>
                </a:prstGeom>
              </p:spPr>
            </p:pic>
          </p:grpSp>
          <p:pic>
            <p:nvPicPr>
              <p:cNvPr id="12" name="图片 11">
                <a:extLst>
                  <a:ext uri="{FF2B5EF4-FFF2-40B4-BE49-F238E27FC236}">
                    <a16:creationId xmlns:a16="http://schemas.microsoft.com/office/drawing/2014/main" id="{BA3457E9-1E42-4904-BD24-3F19CE359F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036317">
                <a:off x="7045856" y="4152639"/>
                <a:ext cx="563861" cy="552644"/>
              </a:xfrm>
              <a:prstGeom prst="rect">
                <a:avLst/>
              </a:prstGeom>
            </p:spPr>
          </p:pic>
        </p:grpSp>
        <p:sp>
          <p:nvSpPr>
            <p:cNvPr id="15" name="文本框 14">
              <a:extLst>
                <a:ext uri="{FF2B5EF4-FFF2-40B4-BE49-F238E27FC236}">
                  <a16:creationId xmlns:a16="http://schemas.microsoft.com/office/drawing/2014/main" id="{208F26D9-64EF-43B4-BF88-420DE38F46AE}"/>
                </a:ext>
              </a:extLst>
            </p:cNvPr>
            <p:cNvSpPr txBox="1"/>
            <p:nvPr/>
          </p:nvSpPr>
          <p:spPr>
            <a:xfrm>
              <a:off x="4177999" y="6124364"/>
              <a:ext cx="3580352" cy="461665"/>
            </a:xfrm>
            <a:prstGeom prst="rect">
              <a:avLst/>
            </a:prstGeom>
            <a:noFill/>
          </p:spPr>
          <p:txBody>
            <a:bodyPr wrap="square" rtlCol="0">
              <a:spAutoFit/>
            </a:bodyPr>
            <a:lstStyle/>
            <a:p>
              <a:pPr algn="ctr"/>
              <a:r>
                <a:rPr lang="en-US" altLang="zh-CN" sz="2400" b="1" dirty="0">
                  <a:solidFill>
                    <a:schemeClr val="accent2">
                      <a:lumMod val="75000"/>
                    </a:schemeClr>
                  </a:solidFill>
                  <a:latin typeface="Segoe UI" panose="020B0502040204020203" pitchFamily="34" charset="0"/>
                  <a:ea typeface="Segoe UI Black" panose="020B0A02040204020203" pitchFamily="34" charset="0"/>
                  <a:cs typeface="Segoe UI" panose="020B0502040204020203" pitchFamily="34" charset="0"/>
                </a:rPr>
                <a:t>Shared Mental Model </a:t>
              </a:r>
            </a:p>
          </p:txBody>
        </p:sp>
      </p:grpSp>
      <p:sp>
        <p:nvSpPr>
          <p:cNvPr id="19" name="灯片编号占位符 18">
            <a:extLst>
              <a:ext uri="{FF2B5EF4-FFF2-40B4-BE49-F238E27FC236}">
                <a16:creationId xmlns:a16="http://schemas.microsoft.com/office/drawing/2014/main" id="{CC306CC6-996C-46F7-A171-B672332A8937}"/>
              </a:ext>
            </a:extLst>
          </p:cNvPr>
          <p:cNvSpPr>
            <a:spLocks noGrp="1"/>
          </p:cNvSpPr>
          <p:nvPr>
            <p:ph type="sldNum" sz="quarter" idx="12"/>
          </p:nvPr>
        </p:nvSpPr>
        <p:spPr/>
        <p:txBody>
          <a:bodyPr/>
          <a:lstStyle/>
          <a:p>
            <a:fld id="{CD9E09BC-4121-486B-A8B0-562475C20F3D}" type="slidenum">
              <a:rPr lang="zh-CN" altLang="en-US" smtClean="0"/>
              <a:t>4</a:t>
            </a:fld>
            <a:endParaRPr lang="zh-CN" altLang="en-US"/>
          </a:p>
        </p:txBody>
      </p:sp>
      <p:grpSp>
        <p:nvGrpSpPr>
          <p:cNvPr id="6" name="组合 5">
            <a:extLst>
              <a:ext uri="{FF2B5EF4-FFF2-40B4-BE49-F238E27FC236}">
                <a16:creationId xmlns:a16="http://schemas.microsoft.com/office/drawing/2014/main" id="{54EC1E92-79B4-4B32-9458-8B0FC4EFC1E8}"/>
              </a:ext>
            </a:extLst>
          </p:cNvPr>
          <p:cNvGrpSpPr/>
          <p:nvPr/>
        </p:nvGrpSpPr>
        <p:grpSpPr>
          <a:xfrm>
            <a:off x="3321330" y="5330770"/>
            <a:ext cx="5053544" cy="438857"/>
            <a:chOff x="3321330" y="5221713"/>
            <a:chExt cx="5053544" cy="438857"/>
          </a:xfrm>
        </p:grpSpPr>
        <p:sp>
          <p:nvSpPr>
            <p:cNvPr id="47" name="箭头: 右 46">
              <a:extLst>
                <a:ext uri="{FF2B5EF4-FFF2-40B4-BE49-F238E27FC236}">
                  <a16:creationId xmlns:a16="http://schemas.microsoft.com/office/drawing/2014/main" id="{BA9C8786-4EB1-4BED-90A7-650F49B424B7}"/>
                </a:ext>
              </a:extLst>
            </p:cNvPr>
            <p:cNvSpPr/>
            <p:nvPr/>
          </p:nvSpPr>
          <p:spPr>
            <a:xfrm>
              <a:off x="3321330" y="5221713"/>
              <a:ext cx="1007963" cy="438857"/>
            </a:xfrm>
            <a:prstGeom prst="rightArrow">
              <a:avLst>
                <a:gd name="adj1" fmla="val 51738"/>
                <a:gd name="adj2" fmla="val 61145"/>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48" name="箭头: 右 47">
              <a:extLst>
                <a:ext uri="{FF2B5EF4-FFF2-40B4-BE49-F238E27FC236}">
                  <a16:creationId xmlns:a16="http://schemas.microsoft.com/office/drawing/2014/main" id="{DE7EA17B-EB7C-41B1-8765-28FD4EA65099}"/>
                </a:ext>
              </a:extLst>
            </p:cNvPr>
            <p:cNvSpPr/>
            <p:nvPr/>
          </p:nvSpPr>
          <p:spPr>
            <a:xfrm rot="10800000">
              <a:off x="7381500" y="5221713"/>
              <a:ext cx="993374" cy="438856"/>
            </a:xfrm>
            <a:prstGeom prst="rightArrow">
              <a:avLst>
                <a:gd name="adj1" fmla="val 51738"/>
                <a:gd name="adj2" fmla="val 61145"/>
              </a:avLst>
            </a:prstGeom>
            <a:solidFill>
              <a:srgbClr val="2E72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grpSp>
      <p:grpSp>
        <p:nvGrpSpPr>
          <p:cNvPr id="18" name="组合 17">
            <a:extLst>
              <a:ext uri="{FF2B5EF4-FFF2-40B4-BE49-F238E27FC236}">
                <a16:creationId xmlns:a16="http://schemas.microsoft.com/office/drawing/2014/main" id="{980B3C06-C1CF-415B-8DA7-DFE8932738E9}"/>
              </a:ext>
            </a:extLst>
          </p:cNvPr>
          <p:cNvGrpSpPr/>
          <p:nvPr/>
        </p:nvGrpSpPr>
        <p:grpSpPr>
          <a:xfrm>
            <a:off x="720041" y="2491530"/>
            <a:ext cx="10294912" cy="2288587"/>
            <a:chOff x="720041" y="2382473"/>
            <a:chExt cx="10294912" cy="2288587"/>
          </a:xfrm>
        </p:grpSpPr>
        <p:pic>
          <p:nvPicPr>
            <p:cNvPr id="16" name="图片 15">
              <a:extLst>
                <a:ext uri="{FF2B5EF4-FFF2-40B4-BE49-F238E27FC236}">
                  <a16:creationId xmlns:a16="http://schemas.microsoft.com/office/drawing/2014/main" id="{94CA683E-B882-4282-8D32-A6804F2E34A4}"/>
                </a:ext>
              </a:extLst>
            </p:cNvPr>
            <p:cNvPicPr>
              <a:picLocks noChangeAspect="1"/>
            </p:cNvPicPr>
            <p:nvPr/>
          </p:nvPicPr>
          <p:blipFill>
            <a:blip r:embed="rId10"/>
            <a:stretch>
              <a:fillRect/>
            </a:stretch>
          </p:blipFill>
          <p:spPr>
            <a:xfrm>
              <a:off x="720041" y="2382473"/>
              <a:ext cx="3186361" cy="2288587"/>
            </a:xfrm>
            <a:prstGeom prst="rect">
              <a:avLst/>
            </a:prstGeom>
          </p:spPr>
        </p:pic>
        <p:pic>
          <p:nvPicPr>
            <p:cNvPr id="17" name="图片 16">
              <a:extLst>
                <a:ext uri="{FF2B5EF4-FFF2-40B4-BE49-F238E27FC236}">
                  <a16:creationId xmlns:a16="http://schemas.microsoft.com/office/drawing/2014/main" id="{EDBE8F7C-8DE9-4CC5-8311-44B39C371F20}"/>
                </a:ext>
              </a:extLst>
            </p:cNvPr>
            <p:cNvPicPr>
              <a:picLocks noChangeAspect="1"/>
            </p:cNvPicPr>
            <p:nvPr/>
          </p:nvPicPr>
          <p:blipFill>
            <a:blip r:embed="rId11"/>
            <a:stretch>
              <a:fillRect/>
            </a:stretch>
          </p:blipFill>
          <p:spPr>
            <a:xfrm>
              <a:off x="7939013" y="2382473"/>
              <a:ext cx="3075940" cy="2267428"/>
            </a:xfrm>
            <a:prstGeom prst="rect">
              <a:avLst/>
            </a:prstGeom>
          </p:spPr>
        </p:pic>
      </p:grpSp>
    </p:spTree>
    <p:extLst>
      <p:ext uri="{BB962C8B-B14F-4D97-AF65-F5344CB8AC3E}">
        <p14:creationId xmlns:p14="http://schemas.microsoft.com/office/powerpoint/2010/main" val="1827268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heel(1)">
                                      <p:cBhvr>
                                        <p:cTn id="21"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矩形 339">
            <a:extLst>
              <a:ext uri="{FF2B5EF4-FFF2-40B4-BE49-F238E27FC236}">
                <a16:creationId xmlns:a16="http://schemas.microsoft.com/office/drawing/2014/main" id="{471EA6E1-2BD5-4400-806B-41526ACED2F9}"/>
              </a:ext>
            </a:extLst>
          </p:cNvPr>
          <p:cNvSpPr/>
          <p:nvPr/>
        </p:nvSpPr>
        <p:spPr>
          <a:xfrm>
            <a:off x="6604000" y="2873829"/>
            <a:ext cx="2278743" cy="14804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9" name="图片 338">
            <a:extLst>
              <a:ext uri="{FF2B5EF4-FFF2-40B4-BE49-F238E27FC236}">
                <a16:creationId xmlns:a16="http://schemas.microsoft.com/office/drawing/2014/main" id="{F22E0CD9-73D5-451E-8B9E-345750851BD2}"/>
              </a:ext>
            </a:extLst>
          </p:cNvPr>
          <p:cNvPicPr>
            <a:picLocks noChangeAspect="1"/>
          </p:cNvPicPr>
          <p:nvPr/>
        </p:nvPicPr>
        <p:blipFill>
          <a:blip r:embed="rId3"/>
          <a:stretch>
            <a:fillRect/>
          </a:stretch>
        </p:blipFill>
        <p:spPr>
          <a:xfrm>
            <a:off x="6725628" y="1402553"/>
            <a:ext cx="2035486" cy="4052894"/>
          </a:xfrm>
          <a:prstGeom prst="rect">
            <a:avLst/>
          </a:prstGeom>
        </p:spPr>
      </p:pic>
      <p:pic>
        <p:nvPicPr>
          <p:cNvPr id="341" name="图片 340">
            <a:extLst>
              <a:ext uri="{FF2B5EF4-FFF2-40B4-BE49-F238E27FC236}">
                <a16:creationId xmlns:a16="http://schemas.microsoft.com/office/drawing/2014/main" id="{B3755971-D908-4DC9-ACAC-3E8EA0843FD7}"/>
              </a:ext>
            </a:extLst>
          </p:cNvPr>
          <p:cNvPicPr>
            <a:picLocks noChangeAspect="1"/>
          </p:cNvPicPr>
          <p:nvPr/>
        </p:nvPicPr>
        <p:blipFill rotWithShape="1">
          <a:blip r:embed="rId4"/>
          <a:srcRect b="13638"/>
          <a:stretch/>
        </p:blipFill>
        <p:spPr>
          <a:xfrm>
            <a:off x="8311589" y="1286216"/>
            <a:ext cx="3503038" cy="4350791"/>
          </a:xfrm>
          <a:prstGeom prst="rect">
            <a:avLst/>
          </a:prstGeom>
        </p:spPr>
      </p:pic>
      <p:pic>
        <p:nvPicPr>
          <p:cNvPr id="342" name="图片 341">
            <a:extLst>
              <a:ext uri="{FF2B5EF4-FFF2-40B4-BE49-F238E27FC236}">
                <a16:creationId xmlns:a16="http://schemas.microsoft.com/office/drawing/2014/main" id="{286752B0-403E-4217-8090-A77275D78848}"/>
              </a:ext>
            </a:extLst>
          </p:cNvPr>
          <p:cNvPicPr>
            <a:picLocks noChangeAspect="1"/>
          </p:cNvPicPr>
          <p:nvPr/>
        </p:nvPicPr>
        <p:blipFill>
          <a:blip r:embed="rId5"/>
          <a:stretch>
            <a:fillRect/>
          </a:stretch>
        </p:blipFill>
        <p:spPr>
          <a:xfrm>
            <a:off x="2439081" y="-14450"/>
            <a:ext cx="7765143" cy="1246393"/>
          </a:xfrm>
          <a:prstGeom prst="rect">
            <a:avLst/>
          </a:prstGeom>
        </p:spPr>
      </p:pic>
      <p:sp>
        <p:nvSpPr>
          <p:cNvPr id="2" name="灯片编号占位符 1">
            <a:extLst>
              <a:ext uri="{FF2B5EF4-FFF2-40B4-BE49-F238E27FC236}">
                <a16:creationId xmlns:a16="http://schemas.microsoft.com/office/drawing/2014/main" id="{19BD33EF-CAB0-4DB2-B2E3-05075E04BC41}"/>
              </a:ext>
            </a:extLst>
          </p:cNvPr>
          <p:cNvSpPr>
            <a:spLocks noGrp="1"/>
          </p:cNvSpPr>
          <p:nvPr>
            <p:ph type="sldNum" sz="quarter" idx="12"/>
          </p:nvPr>
        </p:nvSpPr>
        <p:spPr/>
        <p:txBody>
          <a:bodyPr/>
          <a:lstStyle/>
          <a:p>
            <a:fld id="{CD9E09BC-4121-486B-A8B0-562475C20F3D}" type="slidenum">
              <a:rPr lang="zh-CN" altLang="en-US" smtClean="0"/>
              <a:t>5</a:t>
            </a:fld>
            <a:endParaRPr lang="zh-CN" altLang="en-US"/>
          </a:p>
        </p:txBody>
      </p:sp>
      <p:grpSp>
        <p:nvGrpSpPr>
          <p:cNvPr id="4" name="组合 3">
            <a:extLst>
              <a:ext uri="{FF2B5EF4-FFF2-40B4-BE49-F238E27FC236}">
                <a16:creationId xmlns:a16="http://schemas.microsoft.com/office/drawing/2014/main" id="{CF2F935D-66F1-4632-BEDD-8909E6AA6826}"/>
              </a:ext>
            </a:extLst>
          </p:cNvPr>
          <p:cNvGrpSpPr/>
          <p:nvPr/>
        </p:nvGrpSpPr>
        <p:grpSpPr>
          <a:xfrm>
            <a:off x="4211575" y="1136318"/>
            <a:ext cx="1747253" cy="446080"/>
            <a:chOff x="4211575" y="1136318"/>
            <a:chExt cx="1747253" cy="446080"/>
          </a:xfrm>
        </p:grpSpPr>
        <p:sp>
          <p:nvSpPr>
            <p:cNvPr id="3" name="矩形 2">
              <a:extLst>
                <a:ext uri="{FF2B5EF4-FFF2-40B4-BE49-F238E27FC236}">
                  <a16:creationId xmlns:a16="http://schemas.microsoft.com/office/drawing/2014/main" id="{112CF61E-2B49-4922-A06B-553FF29C9811}"/>
                </a:ext>
              </a:extLst>
            </p:cNvPr>
            <p:cNvSpPr/>
            <p:nvPr/>
          </p:nvSpPr>
          <p:spPr>
            <a:xfrm>
              <a:off x="4564380" y="1136318"/>
              <a:ext cx="1287780" cy="4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9BE57003-9D92-49D9-8329-5EC84FF17DA3}"/>
                </a:ext>
              </a:extLst>
            </p:cNvPr>
            <p:cNvPicPr>
              <a:picLocks noChangeAspect="1"/>
            </p:cNvPicPr>
            <p:nvPr/>
          </p:nvPicPr>
          <p:blipFill rotWithShape="1">
            <a:blip r:embed="rId6"/>
            <a:srcRect l="45561" r="34761" b="91755"/>
            <a:stretch/>
          </p:blipFill>
          <p:spPr>
            <a:xfrm>
              <a:off x="4211575" y="1142909"/>
              <a:ext cx="1747253" cy="439489"/>
            </a:xfrm>
            <a:prstGeom prst="rect">
              <a:avLst/>
            </a:prstGeom>
          </p:spPr>
        </p:pic>
      </p:grpSp>
      <p:grpSp>
        <p:nvGrpSpPr>
          <p:cNvPr id="5" name="组合 4">
            <a:extLst>
              <a:ext uri="{FF2B5EF4-FFF2-40B4-BE49-F238E27FC236}">
                <a16:creationId xmlns:a16="http://schemas.microsoft.com/office/drawing/2014/main" id="{40FB8841-40F2-446A-BBA0-4BB512ADD6E3}"/>
              </a:ext>
            </a:extLst>
          </p:cNvPr>
          <p:cNvGrpSpPr/>
          <p:nvPr/>
        </p:nvGrpSpPr>
        <p:grpSpPr>
          <a:xfrm>
            <a:off x="170517" y="1142909"/>
            <a:ext cx="11563202" cy="5330328"/>
            <a:chOff x="170517" y="1142909"/>
            <a:chExt cx="11563202" cy="5330328"/>
          </a:xfrm>
        </p:grpSpPr>
        <p:pic>
          <p:nvPicPr>
            <p:cNvPr id="338" name="图片 337">
              <a:extLst>
                <a:ext uri="{FF2B5EF4-FFF2-40B4-BE49-F238E27FC236}">
                  <a16:creationId xmlns:a16="http://schemas.microsoft.com/office/drawing/2014/main" id="{1837560F-04F0-4FCD-8DC9-6FF3E23039AC}"/>
                </a:ext>
              </a:extLst>
            </p:cNvPr>
            <p:cNvPicPr>
              <a:picLocks noChangeAspect="1"/>
            </p:cNvPicPr>
            <p:nvPr/>
          </p:nvPicPr>
          <p:blipFill rotWithShape="1">
            <a:blip r:embed="rId6"/>
            <a:srcRect r="24825"/>
            <a:stretch/>
          </p:blipFill>
          <p:spPr>
            <a:xfrm>
              <a:off x="170517" y="1142909"/>
              <a:ext cx="6674900" cy="5330328"/>
            </a:xfrm>
            <a:prstGeom prst="rect">
              <a:avLst/>
            </a:prstGeom>
          </p:spPr>
        </p:pic>
        <p:pic>
          <p:nvPicPr>
            <p:cNvPr id="11" name="图片 10">
              <a:extLst>
                <a:ext uri="{FF2B5EF4-FFF2-40B4-BE49-F238E27FC236}">
                  <a16:creationId xmlns:a16="http://schemas.microsoft.com/office/drawing/2014/main" id="{2AA7A6D8-C5A6-4752-8792-9B370216E577}"/>
                </a:ext>
              </a:extLst>
            </p:cNvPr>
            <p:cNvPicPr>
              <a:picLocks noChangeAspect="1"/>
            </p:cNvPicPr>
            <p:nvPr/>
          </p:nvPicPr>
          <p:blipFill rotWithShape="1">
            <a:blip r:embed="rId4"/>
            <a:srcRect t="85734"/>
            <a:stretch/>
          </p:blipFill>
          <p:spPr>
            <a:xfrm>
              <a:off x="8230681" y="5691280"/>
              <a:ext cx="3503038" cy="718708"/>
            </a:xfrm>
            <a:prstGeom prst="rect">
              <a:avLst/>
            </a:prstGeom>
          </p:spPr>
        </p:pic>
      </p:grpSp>
      <p:cxnSp>
        <p:nvCxnSpPr>
          <p:cNvPr id="7" name="直接连接符 6">
            <a:extLst>
              <a:ext uri="{FF2B5EF4-FFF2-40B4-BE49-F238E27FC236}">
                <a16:creationId xmlns:a16="http://schemas.microsoft.com/office/drawing/2014/main" id="{9A11B185-8B9A-4020-B6CE-EFCF81C56E4A}"/>
              </a:ext>
            </a:extLst>
          </p:cNvPr>
          <p:cNvCxnSpPr/>
          <p:nvPr/>
        </p:nvCxnSpPr>
        <p:spPr>
          <a:xfrm>
            <a:off x="4642959" y="1565434"/>
            <a:ext cx="454187" cy="0"/>
          </a:xfrm>
          <a:prstGeom prst="line">
            <a:avLst/>
          </a:prstGeom>
          <a:ln w="38100">
            <a:solidFill>
              <a:srgbClr val="C5571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7869B2D-FD21-4858-84B2-9D12EE9C7263}"/>
              </a:ext>
            </a:extLst>
          </p:cNvPr>
          <p:cNvCxnSpPr>
            <a:cxnSpLocks/>
          </p:cNvCxnSpPr>
          <p:nvPr/>
        </p:nvCxnSpPr>
        <p:spPr>
          <a:xfrm>
            <a:off x="5123971" y="1565434"/>
            <a:ext cx="252891" cy="0"/>
          </a:xfrm>
          <a:prstGeom prst="line">
            <a:avLst/>
          </a:prstGeom>
          <a:ln w="38100">
            <a:solidFill>
              <a:srgbClr val="C5571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FB35CFD-94E7-42B7-A02A-D47D101773BE}"/>
              </a:ext>
            </a:extLst>
          </p:cNvPr>
          <p:cNvCxnSpPr>
            <a:cxnSpLocks/>
          </p:cNvCxnSpPr>
          <p:nvPr/>
        </p:nvCxnSpPr>
        <p:spPr>
          <a:xfrm>
            <a:off x="5440677" y="1565434"/>
            <a:ext cx="276704" cy="0"/>
          </a:xfrm>
          <a:prstGeom prst="line">
            <a:avLst/>
          </a:prstGeom>
          <a:ln w="38100">
            <a:solidFill>
              <a:srgbClr val="C5571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9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xit" presetSubtype="0" fill="hold"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xit" presetSubtype="0" fill="hold" nodeType="withEffect">
                                  <p:stCondLst>
                                    <p:cond delay="0"/>
                                  </p:stCondLst>
                                  <p:childTnLst>
                                    <p:animEffect transition="out" filter="fade">
                                      <p:cBhvr>
                                        <p:cTn id="34" dur="500"/>
                                        <p:tgtEl>
                                          <p:spTgt spid="15"/>
                                        </p:tgtEl>
                                      </p:cBhvr>
                                    </p:animEffect>
                                    <p:set>
                                      <p:cBhvr>
                                        <p:cTn id="35" dur="1" fill="hold">
                                          <p:stCondLst>
                                            <p:cond delay="499"/>
                                          </p:stCondLst>
                                        </p:cTn>
                                        <p:tgtEl>
                                          <p:spTgt spid="15"/>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339"/>
                                        </p:tgtEl>
                                        <p:attrNameLst>
                                          <p:attrName>style.visibility</p:attrName>
                                        </p:attrNameLst>
                                      </p:cBhvr>
                                      <p:to>
                                        <p:strVal val="visible"/>
                                      </p:to>
                                    </p:set>
                                  </p:childTnLst>
                                </p:cTn>
                              </p:par>
                              <p:par>
                                <p:cTn id="40" presetID="10" presetClass="exit" presetSubtype="0" fill="hold" nodeType="withEffect">
                                  <p:stCondLst>
                                    <p:cond delay="0"/>
                                  </p:stCondLst>
                                  <p:childTnLst>
                                    <p:animEffect transition="out" filter="fade">
                                      <p:cBhvr>
                                        <p:cTn id="41" dur="500"/>
                                        <p:tgtEl>
                                          <p:spTgt spid="17"/>
                                        </p:tgtEl>
                                      </p:cBhvr>
                                    </p:animEffect>
                                    <p:set>
                                      <p:cBhvr>
                                        <p:cTn id="42" dur="1" fill="hold">
                                          <p:stCondLst>
                                            <p:cond delay="499"/>
                                          </p:stCondLst>
                                        </p:cTn>
                                        <p:tgtEl>
                                          <p:spTgt spid="1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87C5D7-2067-4F24-9A20-C233462A2340}"/>
              </a:ext>
            </a:extLst>
          </p:cNvPr>
          <p:cNvSpPr>
            <a:spLocks noGrp="1"/>
          </p:cNvSpPr>
          <p:nvPr>
            <p:ph type="title"/>
          </p:nvPr>
        </p:nvSpPr>
        <p:spPr>
          <a:xfrm>
            <a:off x="838200" y="-82413"/>
            <a:ext cx="10515600" cy="1325563"/>
          </a:xfrm>
        </p:spPr>
        <p:txBody>
          <a:bodyPr>
            <a:normAutofit/>
          </a:bodyPr>
          <a:lstStyle/>
          <a:p>
            <a:pPr algn="ctr"/>
            <a:r>
              <a:rPr lang="en-US" altLang="zh-CN" sz="3000" b="1" dirty="0">
                <a:solidFill>
                  <a:schemeClr val="accent2">
                    <a:lumMod val="75000"/>
                  </a:schemeClr>
                </a:solidFill>
                <a:latin typeface="Segoe UI" panose="020B0502040204020203" pitchFamily="34" charset="0"/>
                <a:cs typeface="Segoe UI" panose="020B0502040204020203" pitchFamily="34" charset="0"/>
              </a:rPr>
              <a:t>Scenarios &amp; Conditions</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sp>
        <p:nvSpPr>
          <p:cNvPr id="4" name="灯片编号占位符 3">
            <a:extLst>
              <a:ext uri="{FF2B5EF4-FFF2-40B4-BE49-F238E27FC236}">
                <a16:creationId xmlns:a16="http://schemas.microsoft.com/office/drawing/2014/main" id="{50806ACB-E251-4BF5-BABA-07AA19CFB5CA}"/>
              </a:ext>
            </a:extLst>
          </p:cNvPr>
          <p:cNvSpPr>
            <a:spLocks noGrp="1"/>
          </p:cNvSpPr>
          <p:nvPr>
            <p:ph type="sldNum" sz="quarter" idx="12"/>
          </p:nvPr>
        </p:nvSpPr>
        <p:spPr/>
        <p:txBody>
          <a:bodyPr/>
          <a:lstStyle/>
          <a:p>
            <a:fld id="{CD9E09BC-4121-486B-A8B0-562475C20F3D}" type="slidenum">
              <a:rPr lang="zh-CN" altLang="en-US" smtClean="0"/>
              <a:t>6</a:t>
            </a:fld>
            <a:endParaRPr lang="zh-CN" altLang="en-US"/>
          </a:p>
        </p:txBody>
      </p:sp>
      <p:sp>
        <p:nvSpPr>
          <p:cNvPr id="7" name="文本框 6">
            <a:extLst>
              <a:ext uri="{FF2B5EF4-FFF2-40B4-BE49-F238E27FC236}">
                <a16:creationId xmlns:a16="http://schemas.microsoft.com/office/drawing/2014/main" id="{F6AF22BE-C0BE-488D-8F71-7428B282E60F}"/>
              </a:ext>
            </a:extLst>
          </p:cNvPr>
          <p:cNvSpPr txBox="1"/>
          <p:nvPr/>
        </p:nvSpPr>
        <p:spPr>
          <a:xfrm>
            <a:off x="1275549" y="6029012"/>
            <a:ext cx="10611651" cy="400110"/>
          </a:xfrm>
          <a:prstGeom prst="rect">
            <a:avLst/>
          </a:prstGeom>
          <a:noFill/>
        </p:spPr>
        <p:txBody>
          <a:bodyPr wrap="square">
            <a:spAutoFit/>
          </a:bodyPr>
          <a:lstStyle/>
          <a:p>
            <a:pPr algn="ctr"/>
            <a:r>
              <a:rPr lang="en-US" altLang="zh-CN" sz="2000" b="1" dirty="0">
                <a:solidFill>
                  <a:schemeClr val="accent2">
                    <a:lumMod val="75000"/>
                  </a:schemeClr>
                </a:solidFill>
                <a:latin typeface="Segoe UI" panose="020B0502040204020203" pitchFamily="34" charset="0"/>
                <a:cs typeface="Segoe UI" panose="020B0502040204020203" pitchFamily="34" charset="0"/>
              </a:rPr>
              <a:t>Abstraction of </a:t>
            </a:r>
            <a:r>
              <a:rPr lang="en-US" altLang="zh-CN" sz="2000" b="1" i="1" dirty="0">
                <a:solidFill>
                  <a:schemeClr val="accent2">
                    <a:lumMod val="75000"/>
                  </a:schemeClr>
                </a:solidFill>
                <a:latin typeface="Segoe UI" panose="020B0502040204020203" pitchFamily="34" charset="0"/>
                <a:cs typeface="Segoe UI" panose="020B0502040204020203" pitchFamily="34" charset="0"/>
              </a:rPr>
              <a:t>SCENARIOS</a:t>
            </a:r>
            <a:r>
              <a:rPr lang="en-US" altLang="zh-CN" sz="2000" b="1" dirty="0">
                <a:solidFill>
                  <a:schemeClr val="accent2">
                    <a:lumMod val="75000"/>
                  </a:schemeClr>
                </a:solidFill>
                <a:latin typeface="Segoe UI" panose="020B0502040204020203" pitchFamily="34" charset="0"/>
                <a:cs typeface="Segoe UI" panose="020B0502040204020203" pitchFamily="34" charset="0"/>
              </a:rPr>
              <a:t> that commonly affect image recognition</a:t>
            </a:r>
            <a:endParaRPr lang="zh-CN" altLang="en-US" sz="2000" b="1" dirty="0">
              <a:solidFill>
                <a:schemeClr val="accent2">
                  <a:lumMod val="75000"/>
                </a:schemeClr>
              </a:solidFill>
              <a:latin typeface="Segoe UI" panose="020B0502040204020203" pitchFamily="34" charset="0"/>
              <a:cs typeface="Segoe UI" panose="020B0502040204020203" pitchFamily="34" charset="0"/>
            </a:endParaRPr>
          </a:p>
        </p:txBody>
      </p:sp>
      <p:sp>
        <p:nvSpPr>
          <p:cNvPr id="9" name="文本框 8">
            <a:extLst>
              <a:ext uri="{FF2B5EF4-FFF2-40B4-BE49-F238E27FC236}">
                <a16:creationId xmlns:a16="http://schemas.microsoft.com/office/drawing/2014/main" id="{935BB153-9A0C-43E6-BB91-989C03DB8162}"/>
              </a:ext>
            </a:extLst>
          </p:cNvPr>
          <p:cNvSpPr txBox="1"/>
          <p:nvPr/>
        </p:nvSpPr>
        <p:spPr>
          <a:xfrm>
            <a:off x="7829187" y="5387077"/>
            <a:ext cx="2706224" cy="369332"/>
          </a:xfrm>
          <a:prstGeom prst="rect">
            <a:avLst/>
          </a:prstGeom>
          <a:noFill/>
        </p:spPr>
        <p:txBody>
          <a:bodyPr wrap="square" rtlCol="0">
            <a:spAutoFit/>
          </a:bodyPr>
          <a:lstStyle/>
          <a:p>
            <a:pPr algn="ctr"/>
            <a:r>
              <a:rPr lang="en-US" altLang="zh-CN" dirty="0">
                <a:latin typeface="Segoe UI Semibold" panose="020B0702040204020203" pitchFamily="34" charset="0"/>
                <a:cs typeface="Segoe UI Semibold" panose="020B0702040204020203" pitchFamily="34" charset="0"/>
              </a:rPr>
              <a:t>Medical Diagnosis</a:t>
            </a:r>
            <a:endParaRPr lang="zh-CN" altLang="en-US" dirty="0">
              <a:latin typeface="Segoe UI Semibold" panose="020B0702040204020203" pitchFamily="34" charset="0"/>
              <a:cs typeface="Segoe UI Semibold" panose="020B0702040204020203" pitchFamily="34" charset="0"/>
            </a:endParaRPr>
          </a:p>
        </p:txBody>
      </p:sp>
      <p:sp>
        <p:nvSpPr>
          <p:cNvPr id="24" name="文本框 23">
            <a:extLst>
              <a:ext uri="{FF2B5EF4-FFF2-40B4-BE49-F238E27FC236}">
                <a16:creationId xmlns:a16="http://schemas.microsoft.com/office/drawing/2014/main" id="{4E88C20A-01E5-498D-9EF7-349D642374E7}"/>
              </a:ext>
            </a:extLst>
          </p:cNvPr>
          <p:cNvSpPr txBox="1"/>
          <p:nvPr/>
        </p:nvSpPr>
        <p:spPr>
          <a:xfrm>
            <a:off x="8031808" y="2650426"/>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Stains Effect</a:t>
            </a:r>
          </a:p>
          <a:p>
            <a:pPr algn="ctr"/>
            <a:r>
              <a:rPr lang="en-US" altLang="zh-CN" sz="1400" dirty="0">
                <a:latin typeface="Segoe UI Semibold" panose="020B0702040204020203" pitchFamily="34" charset="0"/>
                <a:cs typeface="Segoe UI Semibold" panose="020B0702040204020203" pitchFamily="34" charset="0"/>
              </a:rPr>
              <a:t>(Texture)</a:t>
            </a:r>
            <a:endParaRPr lang="zh-CN" altLang="en-US" sz="1400" dirty="0">
              <a:latin typeface="Segoe UI Semibold" panose="020B0702040204020203" pitchFamily="34" charset="0"/>
              <a:cs typeface="Segoe UI Semibold" panose="020B0702040204020203" pitchFamily="34" charset="0"/>
            </a:endParaRPr>
          </a:p>
        </p:txBody>
      </p:sp>
      <p:sp>
        <p:nvSpPr>
          <p:cNvPr id="25" name="文本框 24">
            <a:extLst>
              <a:ext uri="{FF2B5EF4-FFF2-40B4-BE49-F238E27FC236}">
                <a16:creationId xmlns:a16="http://schemas.microsoft.com/office/drawing/2014/main" id="{C49C09C8-4CE5-4A85-B1F5-AB1FDD38F1F8}"/>
              </a:ext>
            </a:extLst>
          </p:cNvPr>
          <p:cNvSpPr txBox="1"/>
          <p:nvPr/>
        </p:nvSpPr>
        <p:spPr>
          <a:xfrm>
            <a:off x="9846991" y="2650426"/>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Production Error</a:t>
            </a:r>
          </a:p>
          <a:p>
            <a:pPr algn="ctr"/>
            <a:r>
              <a:rPr lang="en-US" altLang="zh-CN" sz="1400" dirty="0">
                <a:latin typeface="Segoe UI Semibold" panose="020B0702040204020203" pitchFamily="34" charset="0"/>
                <a:cs typeface="Segoe UI Semibold" panose="020B0702040204020203" pitchFamily="34" charset="0"/>
              </a:rPr>
              <a:t>(Rotate)</a:t>
            </a:r>
            <a:endParaRPr lang="zh-CN" altLang="en-US" sz="1400" dirty="0">
              <a:latin typeface="Segoe UI Semibold" panose="020B0702040204020203" pitchFamily="34" charset="0"/>
              <a:cs typeface="Segoe UI Semibold" panose="020B0702040204020203" pitchFamily="34" charset="0"/>
            </a:endParaRPr>
          </a:p>
        </p:txBody>
      </p:sp>
      <p:sp>
        <p:nvSpPr>
          <p:cNvPr id="26" name="文本框 25">
            <a:extLst>
              <a:ext uri="{FF2B5EF4-FFF2-40B4-BE49-F238E27FC236}">
                <a16:creationId xmlns:a16="http://schemas.microsoft.com/office/drawing/2014/main" id="{2103B691-E21B-4B26-B58C-28ACB550B90A}"/>
              </a:ext>
            </a:extLst>
          </p:cNvPr>
          <p:cNvSpPr txBox="1"/>
          <p:nvPr/>
        </p:nvSpPr>
        <p:spPr>
          <a:xfrm>
            <a:off x="8031808" y="4703565"/>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Improper Fold</a:t>
            </a:r>
          </a:p>
          <a:p>
            <a:pPr algn="ctr"/>
            <a:r>
              <a:rPr lang="en-US" altLang="zh-CN" sz="1400" dirty="0">
                <a:latin typeface="Segoe UI Semibold" panose="020B0702040204020203" pitchFamily="34" charset="0"/>
                <a:cs typeface="Segoe UI Semibold" panose="020B0702040204020203" pitchFamily="34" charset="0"/>
              </a:rPr>
              <a:t>(Crop)</a:t>
            </a:r>
            <a:endParaRPr lang="zh-CN" altLang="en-US" sz="1400" dirty="0">
              <a:latin typeface="Segoe UI Semibold" panose="020B0702040204020203" pitchFamily="34" charset="0"/>
              <a:cs typeface="Segoe UI Semibold" panose="020B0702040204020203" pitchFamily="34" charset="0"/>
            </a:endParaRPr>
          </a:p>
        </p:txBody>
      </p:sp>
      <p:sp>
        <p:nvSpPr>
          <p:cNvPr id="27" name="文本框 26">
            <a:extLst>
              <a:ext uri="{FF2B5EF4-FFF2-40B4-BE49-F238E27FC236}">
                <a16:creationId xmlns:a16="http://schemas.microsoft.com/office/drawing/2014/main" id="{FD3C6A30-12DD-44AA-9CD9-A3AF985865DE}"/>
              </a:ext>
            </a:extLst>
          </p:cNvPr>
          <p:cNvSpPr txBox="1"/>
          <p:nvPr/>
        </p:nvSpPr>
        <p:spPr>
          <a:xfrm>
            <a:off x="9846991" y="4703565"/>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Texture + Noise + Rotate</a:t>
            </a:r>
            <a:endParaRPr lang="zh-CN" altLang="en-US" sz="1400" dirty="0">
              <a:latin typeface="Segoe UI Semibold" panose="020B0702040204020203" pitchFamily="34" charset="0"/>
              <a:cs typeface="Segoe UI Semibold" panose="020B0702040204020203" pitchFamily="34" charset="0"/>
            </a:endParaRPr>
          </a:p>
        </p:txBody>
      </p:sp>
      <p:pic>
        <p:nvPicPr>
          <p:cNvPr id="52" name="Picture 2">
            <a:extLst>
              <a:ext uri="{FF2B5EF4-FFF2-40B4-BE49-F238E27FC236}">
                <a16:creationId xmlns:a16="http://schemas.microsoft.com/office/drawing/2014/main" id="{67C3010C-DF3F-4697-81BF-A03EFB9C869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173" t="54902" b="2745"/>
          <a:stretch/>
        </p:blipFill>
        <p:spPr bwMode="auto">
          <a:xfrm>
            <a:off x="6906476" y="2386328"/>
            <a:ext cx="1272005" cy="1350000"/>
          </a:xfrm>
          <a:prstGeom prst="rect">
            <a:avLst/>
          </a:prstGeom>
          <a:noFill/>
          <a:extLst>
            <a:ext uri="{909E8E84-426E-40DD-AFC4-6F175D3DCCD1}">
              <a14:hiddenFill xmlns:a14="http://schemas.microsoft.com/office/drawing/2010/main">
                <a:solidFill>
                  <a:srgbClr val="FFFFFF"/>
                </a:solidFill>
              </a14:hiddenFill>
            </a:ext>
          </a:extLst>
        </p:spPr>
      </p:pic>
      <p:pic>
        <p:nvPicPr>
          <p:cNvPr id="53" name="图片 52">
            <a:extLst>
              <a:ext uri="{FF2B5EF4-FFF2-40B4-BE49-F238E27FC236}">
                <a16:creationId xmlns:a16="http://schemas.microsoft.com/office/drawing/2014/main" id="{5B95699B-A161-473E-B5E1-1468866133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2650" y="1251567"/>
            <a:ext cx="1275277" cy="1350000"/>
          </a:xfrm>
          <a:prstGeom prst="rect">
            <a:avLst/>
          </a:prstGeom>
        </p:spPr>
      </p:pic>
      <p:pic>
        <p:nvPicPr>
          <p:cNvPr id="54" name="图片 53">
            <a:extLst>
              <a:ext uri="{FF2B5EF4-FFF2-40B4-BE49-F238E27FC236}">
                <a16:creationId xmlns:a16="http://schemas.microsoft.com/office/drawing/2014/main" id="{E0936115-B39D-4E51-A28F-712405EDE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576" y="3313211"/>
            <a:ext cx="1273424" cy="1350000"/>
          </a:xfrm>
          <a:prstGeom prst="rect">
            <a:avLst/>
          </a:prstGeom>
        </p:spPr>
      </p:pic>
      <p:pic>
        <p:nvPicPr>
          <p:cNvPr id="55" name="Picture 2">
            <a:extLst>
              <a:ext uri="{FF2B5EF4-FFF2-40B4-BE49-F238E27FC236}">
                <a16:creationId xmlns:a16="http://schemas.microsoft.com/office/drawing/2014/main" id="{87ABF788-B7FC-4E17-B141-17CCB8D321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5173" t="54902" b="2745"/>
          <a:stretch/>
        </p:blipFill>
        <p:spPr bwMode="auto">
          <a:xfrm rot="10800000">
            <a:off x="10299469" y="1251567"/>
            <a:ext cx="1272005" cy="1350000"/>
          </a:xfrm>
          <a:prstGeom prst="rect">
            <a:avLst/>
          </a:prstGeom>
          <a:noFill/>
          <a:extLst>
            <a:ext uri="{909E8E84-426E-40DD-AFC4-6F175D3DCCD1}">
              <a14:hiddenFill xmlns:a14="http://schemas.microsoft.com/office/drawing/2010/main">
                <a:solidFill>
                  <a:srgbClr val="FFFFFF"/>
                </a:solidFill>
              </a14:hiddenFill>
            </a:ext>
          </a:extLst>
        </p:spPr>
      </p:pic>
      <p:pic>
        <p:nvPicPr>
          <p:cNvPr id="56" name="图片 55">
            <a:extLst>
              <a:ext uri="{FF2B5EF4-FFF2-40B4-BE49-F238E27FC236}">
                <a16:creationId xmlns:a16="http://schemas.microsoft.com/office/drawing/2014/main" id="{AA14A303-FB1B-40CD-B424-81B0CC5D5A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97833" y="3313211"/>
            <a:ext cx="1275277" cy="1350000"/>
          </a:xfrm>
          <a:prstGeom prst="rect">
            <a:avLst/>
          </a:prstGeom>
        </p:spPr>
      </p:pic>
      <p:sp>
        <p:nvSpPr>
          <p:cNvPr id="8" name="文本框 7">
            <a:extLst>
              <a:ext uri="{FF2B5EF4-FFF2-40B4-BE49-F238E27FC236}">
                <a16:creationId xmlns:a16="http://schemas.microsoft.com/office/drawing/2014/main" id="{C72DBD72-12F2-490C-97B2-C15DC0FAFE62}"/>
              </a:ext>
            </a:extLst>
          </p:cNvPr>
          <p:cNvSpPr txBox="1"/>
          <p:nvPr/>
        </p:nvSpPr>
        <p:spPr>
          <a:xfrm>
            <a:off x="1850213" y="5387077"/>
            <a:ext cx="2706224" cy="369332"/>
          </a:xfrm>
          <a:prstGeom prst="rect">
            <a:avLst/>
          </a:prstGeom>
          <a:noFill/>
        </p:spPr>
        <p:txBody>
          <a:bodyPr wrap="square" rtlCol="0">
            <a:spAutoFit/>
          </a:bodyPr>
          <a:lstStyle/>
          <a:p>
            <a:pPr algn="ctr"/>
            <a:r>
              <a:rPr lang="en-US" altLang="zh-CN" dirty="0">
                <a:latin typeface="Segoe UI Semibold" panose="020B0702040204020203" pitchFamily="34" charset="0"/>
                <a:cs typeface="Segoe UI Semibold" panose="020B0702040204020203" pitchFamily="34" charset="0"/>
              </a:rPr>
              <a:t>Automated Driving</a:t>
            </a:r>
            <a:endParaRPr lang="zh-CN" altLang="en-US" dirty="0">
              <a:latin typeface="Segoe UI Semibold" panose="020B0702040204020203" pitchFamily="34" charset="0"/>
              <a:cs typeface="Segoe UI Semibold" panose="020B0702040204020203" pitchFamily="34" charset="0"/>
            </a:endParaRPr>
          </a:p>
        </p:txBody>
      </p:sp>
      <p:sp>
        <p:nvSpPr>
          <p:cNvPr id="5" name="矩形 4">
            <a:extLst>
              <a:ext uri="{FF2B5EF4-FFF2-40B4-BE49-F238E27FC236}">
                <a16:creationId xmlns:a16="http://schemas.microsoft.com/office/drawing/2014/main" id="{62406230-3BBD-4F1F-B16E-99C040901A32}"/>
              </a:ext>
            </a:extLst>
          </p:cNvPr>
          <p:cNvSpPr/>
          <p:nvPr/>
        </p:nvSpPr>
        <p:spPr>
          <a:xfrm>
            <a:off x="327171" y="3967993"/>
            <a:ext cx="1568741" cy="3020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02BE683C-BD35-4FED-BA4D-82051F24FB3F}"/>
              </a:ext>
            </a:extLst>
          </p:cNvPr>
          <p:cNvSpPr txBox="1"/>
          <p:nvPr/>
        </p:nvSpPr>
        <p:spPr>
          <a:xfrm>
            <a:off x="2071200" y="2650426"/>
            <a:ext cx="2485237"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Dark Vision / Shutter Malfunction (Silhouette)</a:t>
            </a:r>
            <a:endParaRPr lang="zh-CN" altLang="en-US" sz="1400" dirty="0">
              <a:latin typeface="Segoe UI Semibold" panose="020B0702040204020203" pitchFamily="34" charset="0"/>
              <a:cs typeface="Segoe UI Semibold" panose="020B0702040204020203" pitchFamily="34" charset="0"/>
            </a:endParaRPr>
          </a:p>
        </p:txBody>
      </p:sp>
      <p:sp>
        <p:nvSpPr>
          <p:cNvPr id="21" name="文本框 20">
            <a:extLst>
              <a:ext uri="{FF2B5EF4-FFF2-40B4-BE49-F238E27FC236}">
                <a16:creationId xmlns:a16="http://schemas.microsoft.com/office/drawing/2014/main" id="{CDADBDA3-05C9-4F6B-B1A9-507456747CA4}"/>
              </a:ext>
            </a:extLst>
          </p:cNvPr>
          <p:cNvSpPr txBox="1"/>
          <p:nvPr/>
        </p:nvSpPr>
        <p:spPr>
          <a:xfrm>
            <a:off x="4541085" y="2650426"/>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Blurred Vision</a:t>
            </a:r>
          </a:p>
          <a:p>
            <a:pPr algn="ctr"/>
            <a:r>
              <a:rPr lang="en-US" altLang="zh-CN" sz="1400" dirty="0">
                <a:latin typeface="Segoe UI Semibold" panose="020B0702040204020203" pitchFamily="34" charset="0"/>
                <a:cs typeface="Segoe UI Semibold" panose="020B0702040204020203" pitchFamily="34" charset="0"/>
              </a:rPr>
              <a:t>(Lowpass)</a:t>
            </a:r>
            <a:endParaRPr lang="zh-CN" altLang="en-US" sz="1400" dirty="0">
              <a:latin typeface="Segoe UI Semibold" panose="020B0702040204020203" pitchFamily="34" charset="0"/>
              <a:cs typeface="Segoe UI Semibold" panose="020B0702040204020203" pitchFamily="34" charset="0"/>
            </a:endParaRPr>
          </a:p>
        </p:txBody>
      </p:sp>
      <p:sp>
        <p:nvSpPr>
          <p:cNvPr id="22" name="文本框 21">
            <a:extLst>
              <a:ext uri="{FF2B5EF4-FFF2-40B4-BE49-F238E27FC236}">
                <a16:creationId xmlns:a16="http://schemas.microsoft.com/office/drawing/2014/main" id="{A839FC2A-7D02-42E0-9A54-F2B4DBFBC023}"/>
              </a:ext>
            </a:extLst>
          </p:cNvPr>
          <p:cNvSpPr txBox="1"/>
          <p:nvPr/>
        </p:nvSpPr>
        <p:spPr>
          <a:xfrm>
            <a:off x="2225338" y="4703565"/>
            <a:ext cx="2176960" cy="523220"/>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Bright Light / Shutter Malfunction (Edge)</a:t>
            </a:r>
            <a:endParaRPr lang="zh-CN" altLang="en-US" sz="1400" dirty="0">
              <a:latin typeface="Segoe UI Semibold" panose="020B0702040204020203" pitchFamily="34" charset="0"/>
              <a:cs typeface="Segoe UI Semibold" panose="020B0702040204020203" pitchFamily="34" charset="0"/>
            </a:endParaRPr>
          </a:p>
        </p:txBody>
      </p:sp>
      <p:pic>
        <p:nvPicPr>
          <p:cNvPr id="34" name="图片 33">
            <a:extLst>
              <a:ext uri="{FF2B5EF4-FFF2-40B4-BE49-F238E27FC236}">
                <a16:creationId xmlns:a16="http://schemas.microsoft.com/office/drawing/2014/main" id="{D7CDFF89-3315-4063-8D80-7A6ACC3F77C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3818" y="1251567"/>
            <a:ext cx="1800000" cy="1350000"/>
          </a:xfrm>
          <a:prstGeom prst="rect">
            <a:avLst/>
          </a:prstGeom>
        </p:spPr>
      </p:pic>
      <p:pic>
        <p:nvPicPr>
          <p:cNvPr id="35" name="图片 34">
            <a:extLst>
              <a:ext uri="{FF2B5EF4-FFF2-40B4-BE49-F238E27FC236}">
                <a16:creationId xmlns:a16="http://schemas.microsoft.com/office/drawing/2014/main" id="{78FD75C3-C657-49CE-8B5D-55F9412F41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29565" y="1251567"/>
            <a:ext cx="1800000" cy="1350000"/>
          </a:xfrm>
          <a:prstGeom prst="rect">
            <a:avLst/>
          </a:prstGeom>
        </p:spPr>
      </p:pic>
      <p:pic>
        <p:nvPicPr>
          <p:cNvPr id="36" name="图片 35">
            <a:extLst>
              <a:ext uri="{FF2B5EF4-FFF2-40B4-BE49-F238E27FC236}">
                <a16:creationId xmlns:a16="http://schemas.microsoft.com/office/drawing/2014/main" id="{21E7D2B5-792D-4078-964B-69FBD62E2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13818" y="3313211"/>
            <a:ext cx="1800000" cy="1350000"/>
          </a:xfrm>
          <a:prstGeom prst="rect">
            <a:avLst/>
          </a:prstGeom>
        </p:spPr>
      </p:pic>
      <p:pic>
        <p:nvPicPr>
          <p:cNvPr id="37" name="图片 36">
            <a:extLst>
              <a:ext uri="{FF2B5EF4-FFF2-40B4-BE49-F238E27FC236}">
                <a16:creationId xmlns:a16="http://schemas.microsoft.com/office/drawing/2014/main" id="{909646E9-F66D-4D5E-86D0-5D92933EAE08}"/>
              </a:ext>
            </a:extLst>
          </p:cNvPr>
          <p:cNvPicPr>
            <a:picLocks noChangeAspect="1"/>
          </p:cNvPicPr>
          <p:nvPr/>
        </p:nvPicPr>
        <p:blipFill>
          <a:blip r:embed="rId10"/>
          <a:stretch>
            <a:fillRect/>
          </a:stretch>
        </p:blipFill>
        <p:spPr>
          <a:xfrm>
            <a:off x="4729565" y="3313211"/>
            <a:ext cx="1800000" cy="1350000"/>
          </a:xfrm>
          <a:prstGeom prst="rect">
            <a:avLst/>
          </a:prstGeom>
        </p:spPr>
      </p:pic>
      <p:pic>
        <p:nvPicPr>
          <p:cNvPr id="38" name="图片 37">
            <a:extLst>
              <a:ext uri="{FF2B5EF4-FFF2-40B4-BE49-F238E27FC236}">
                <a16:creationId xmlns:a16="http://schemas.microsoft.com/office/drawing/2014/main" id="{FC59E041-DC5A-440B-8ED2-56BB15B9DEF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6760" y="2386328"/>
            <a:ext cx="1800000" cy="1350000"/>
          </a:xfrm>
          <a:prstGeom prst="rect">
            <a:avLst/>
          </a:prstGeom>
        </p:spPr>
      </p:pic>
      <p:sp>
        <p:nvSpPr>
          <p:cNvPr id="57" name="文本框 56">
            <a:extLst>
              <a:ext uri="{FF2B5EF4-FFF2-40B4-BE49-F238E27FC236}">
                <a16:creationId xmlns:a16="http://schemas.microsoft.com/office/drawing/2014/main" id="{F42BBC32-A157-4C8A-9CDA-77441CD7BCE2}"/>
              </a:ext>
            </a:extLst>
          </p:cNvPr>
          <p:cNvSpPr txBox="1"/>
          <p:nvPr/>
        </p:nvSpPr>
        <p:spPr>
          <a:xfrm>
            <a:off x="4541085" y="4811287"/>
            <a:ext cx="2176960" cy="307777"/>
          </a:xfrm>
          <a:prstGeom prst="rect">
            <a:avLst/>
          </a:prstGeom>
          <a:noFill/>
        </p:spPr>
        <p:txBody>
          <a:bodyPr wrap="square" rtlCol="0">
            <a:spAutoFit/>
          </a:bodyPr>
          <a:lstStyle/>
          <a:p>
            <a:pPr algn="ctr"/>
            <a:r>
              <a:rPr lang="en-US" altLang="zh-CN" sz="1400" dirty="0">
                <a:latin typeface="Segoe UI Semibold" panose="020B0702040204020203" pitchFamily="34" charset="0"/>
                <a:cs typeface="Segoe UI Semibold" panose="020B0702040204020203" pitchFamily="34" charset="0"/>
              </a:rPr>
              <a:t>Noise</a:t>
            </a:r>
            <a:endParaRPr lang="zh-CN" altLang="en-US" sz="1400" dirty="0">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948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500"/>
                                        <p:tgtEl>
                                          <p:spTgt spid="53"/>
                                        </p:tgtEl>
                                      </p:cBhvr>
                                    </p:animEffect>
                                  </p:childTnLst>
                                </p:cTn>
                              </p:par>
                              <p:par>
                                <p:cTn id="29" presetID="10"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fade">
                                      <p:cBhvr>
                                        <p:cTn id="31" dur="500"/>
                                        <p:tgtEl>
                                          <p:spTgt spid="54"/>
                                        </p:tgtEl>
                                      </p:cBhvr>
                                    </p:animEffect>
                                  </p:childTnLst>
                                </p:cTn>
                              </p:par>
                              <p:par>
                                <p:cTn id="32" presetID="10" presetClass="entr" presetSubtype="0"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10" presetClass="entr" presetSubtype="0" fill="hold"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transition="in" filter="fade">
                                      <p:cBhvr>
                                        <p:cTn id="37" dur="500"/>
                                        <p:tgtEl>
                                          <p:spTgt spid="5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par>
                                <p:cTn id="56" presetID="10" presetClass="entr" presetSubtype="0" fill="hold" nodeType="with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Effect transition="in" filter="fade">
                                      <p:cBhvr>
                                        <p:cTn id="61" dur="500"/>
                                        <p:tgtEl>
                                          <p:spTgt spid="36"/>
                                        </p:tgtEl>
                                      </p:cBhvr>
                                    </p:animEffect>
                                  </p:childTnLst>
                                </p:cTn>
                              </p:par>
                              <p:par>
                                <p:cTn id="62" presetID="10" presetClass="entr" presetSubtype="0" fill="hold" nodeType="with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childTnLst>
                                </p:cTn>
                              </p:par>
                              <p:par>
                                <p:cTn id="65" presetID="10" presetClass="entr" presetSubtype="0" fill="hold" nodeType="with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childTnLst>
                    </p:cTn>
                  </p:par>
                  <p:par>
                    <p:cTn id="71" fill="hold">
                      <p:stCondLst>
                        <p:cond delay="indefinite"/>
                      </p:stCondLst>
                      <p:childTnLst>
                        <p:par>
                          <p:cTn id="72" fill="hold">
                            <p:stCondLst>
                              <p:cond delay="0"/>
                            </p:stCondLst>
                            <p:childTnLst>
                              <p:par>
                                <p:cTn id="73" presetID="32" presetClass="emph" presetSubtype="0" fill="hold" grpId="1" nodeType="clickEffect">
                                  <p:stCondLst>
                                    <p:cond delay="0"/>
                                  </p:stCondLst>
                                  <p:childTnLst>
                                    <p:animRot by="120000">
                                      <p:cBhvr>
                                        <p:cTn id="74" dur="100" fill="hold">
                                          <p:stCondLst>
                                            <p:cond delay="0"/>
                                          </p:stCondLst>
                                        </p:cTn>
                                        <p:tgtEl>
                                          <p:spTgt spid="21"/>
                                        </p:tgtEl>
                                        <p:attrNameLst>
                                          <p:attrName>r</p:attrName>
                                        </p:attrNameLst>
                                      </p:cBhvr>
                                    </p:animRot>
                                    <p:animRot by="-240000">
                                      <p:cBhvr>
                                        <p:cTn id="75" dur="200" fill="hold">
                                          <p:stCondLst>
                                            <p:cond delay="200"/>
                                          </p:stCondLst>
                                        </p:cTn>
                                        <p:tgtEl>
                                          <p:spTgt spid="21"/>
                                        </p:tgtEl>
                                        <p:attrNameLst>
                                          <p:attrName>r</p:attrName>
                                        </p:attrNameLst>
                                      </p:cBhvr>
                                    </p:animRot>
                                    <p:animRot by="240000">
                                      <p:cBhvr>
                                        <p:cTn id="76" dur="200" fill="hold">
                                          <p:stCondLst>
                                            <p:cond delay="400"/>
                                          </p:stCondLst>
                                        </p:cTn>
                                        <p:tgtEl>
                                          <p:spTgt spid="21"/>
                                        </p:tgtEl>
                                        <p:attrNameLst>
                                          <p:attrName>r</p:attrName>
                                        </p:attrNameLst>
                                      </p:cBhvr>
                                    </p:animRot>
                                    <p:animRot by="-240000">
                                      <p:cBhvr>
                                        <p:cTn id="77" dur="200" fill="hold">
                                          <p:stCondLst>
                                            <p:cond delay="600"/>
                                          </p:stCondLst>
                                        </p:cTn>
                                        <p:tgtEl>
                                          <p:spTgt spid="21"/>
                                        </p:tgtEl>
                                        <p:attrNameLst>
                                          <p:attrName>r</p:attrName>
                                        </p:attrNameLst>
                                      </p:cBhvr>
                                    </p:animRot>
                                    <p:animRot by="120000">
                                      <p:cBhvr>
                                        <p:cTn id="78" dur="200" fill="hold">
                                          <p:stCondLst>
                                            <p:cond delay="800"/>
                                          </p:stCondLst>
                                        </p:cTn>
                                        <p:tgtEl>
                                          <p:spTgt spid="21"/>
                                        </p:tgtEl>
                                        <p:attrNameLst>
                                          <p:attrName>r</p:attrName>
                                        </p:attrNameLst>
                                      </p:cBhvr>
                                    </p:animRot>
                                  </p:childTnLst>
                                </p:cTn>
                              </p:par>
                              <p:par>
                                <p:cTn id="79" presetID="32" presetClass="emph" presetSubtype="0" fill="hold" nodeType="withEffect">
                                  <p:stCondLst>
                                    <p:cond delay="0"/>
                                  </p:stCondLst>
                                  <p:childTnLst>
                                    <p:animRot by="120000">
                                      <p:cBhvr>
                                        <p:cTn id="80" dur="100" fill="hold">
                                          <p:stCondLst>
                                            <p:cond delay="0"/>
                                          </p:stCondLst>
                                        </p:cTn>
                                        <p:tgtEl>
                                          <p:spTgt spid="35"/>
                                        </p:tgtEl>
                                        <p:attrNameLst>
                                          <p:attrName>r</p:attrName>
                                        </p:attrNameLst>
                                      </p:cBhvr>
                                    </p:animRot>
                                    <p:animRot by="-240000">
                                      <p:cBhvr>
                                        <p:cTn id="81" dur="200" fill="hold">
                                          <p:stCondLst>
                                            <p:cond delay="200"/>
                                          </p:stCondLst>
                                        </p:cTn>
                                        <p:tgtEl>
                                          <p:spTgt spid="35"/>
                                        </p:tgtEl>
                                        <p:attrNameLst>
                                          <p:attrName>r</p:attrName>
                                        </p:attrNameLst>
                                      </p:cBhvr>
                                    </p:animRot>
                                    <p:animRot by="240000">
                                      <p:cBhvr>
                                        <p:cTn id="82" dur="200" fill="hold">
                                          <p:stCondLst>
                                            <p:cond delay="400"/>
                                          </p:stCondLst>
                                        </p:cTn>
                                        <p:tgtEl>
                                          <p:spTgt spid="35"/>
                                        </p:tgtEl>
                                        <p:attrNameLst>
                                          <p:attrName>r</p:attrName>
                                        </p:attrNameLst>
                                      </p:cBhvr>
                                    </p:animRot>
                                    <p:animRot by="-240000">
                                      <p:cBhvr>
                                        <p:cTn id="83" dur="200" fill="hold">
                                          <p:stCondLst>
                                            <p:cond delay="600"/>
                                          </p:stCondLst>
                                        </p:cTn>
                                        <p:tgtEl>
                                          <p:spTgt spid="35"/>
                                        </p:tgtEl>
                                        <p:attrNameLst>
                                          <p:attrName>r</p:attrName>
                                        </p:attrNameLst>
                                      </p:cBhvr>
                                    </p:animRot>
                                    <p:animRot by="120000">
                                      <p:cBhvr>
                                        <p:cTn id="84" dur="200" fill="hold">
                                          <p:stCondLst>
                                            <p:cond delay="800"/>
                                          </p:stCondLst>
                                        </p:cTn>
                                        <p:tgtEl>
                                          <p:spTgt spid="35"/>
                                        </p:tgtEl>
                                        <p:attrNameLst>
                                          <p:attrName>r</p:attrName>
                                        </p:attrNameLst>
                                      </p:cBhvr>
                                    </p:animRot>
                                  </p:childTnLst>
                                </p:cTn>
                              </p:par>
                            </p:childTnLst>
                          </p:cTn>
                        </p:par>
                      </p:childTnLst>
                    </p:cTn>
                  </p:par>
                  <p:par>
                    <p:cTn id="85" fill="hold">
                      <p:stCondLst>
                        <p:cond delay="indefinite"/>
                      </p:stCondLst>
                      <p:childTnLst>
                        <p:par>
                          <p:cTn id="86" fill="hold">
                            <p:stCondLst>
                              <p:cond delay="0"/>
                            </p:stCondLst>
                            <p:childTnLst>
                              <p:par>
                                <p:cTn id="87" presetID="32" presetClass="emph" presetSubtype="0" fill="hold" nodeType="clickEffect">
                                  <p:stCondLst>
                                    <p:cond delay="0"/>
                                  </p:stCondLst>
                                  <p:childTnLst>
                                    <p:animRot by="120000">
                                      <p:cBhvr>
                                        <p:cTn id="88" dur="100" fill="hold">
                                          <p:stCondLst>
                                            <p:cond delay="0"/>
                                          </p:stCondLst>
                                        </p:cTn>
                                        <p:tgtEl>
                                          <p:spTgt spid="56"/>
                                        </p:tgtEl>
                                        <p:attrNameLst>
                                          <p:attrName>r</p:attrName>
                                        </p:attrNameLst>
                                      </p:cBhvr>
                                    </p:animRot>
                                    <p:animRot by="-240000">
                                      <p:cBhvr>
                                        <p:cTn id="89" dur="200" fill="hold">
                                          <p:stCondLst>
                                            <p:cond delay="200"/>
                                          </p:stCondLst>
                                        </p:cTn>
                                        <p:tgtEl>
                                          <p:spTgt spid="56"/>
                                        </p:tgtEl>
                                        <p:attrNameLst>
                                          <p:attrName>r</p:attrName>
                                        </p:attrNameLst>
                                      </p:cBhvr>
                                    </p:animRot>
                                    <p:animRot by="240000">
                                      <p:cBhvr>
                                        <p:cTn id="90" dur="200" fill="hold">
                                          <p:stCondLst>
                                            <p:cond delay="400"/>
                                          </p:stCondLst>
                                        </p:cTn>
                                        <p:tgtEl>
                                          <p:spTgt spid="56"/>
                                        </p:tgtEl>
                                        <p:attrNameLst>
                                          <p:attrName>r</p:attrName>
                                        </p:attrNameLst>
                                      </p:cBhvr>
                                    </p:animRot>
                                    <p:animRot by="-240000">
                                      <p:cBhvr>
                                        <p:cTn id="91" dur="200" fill="hold">
                                          <p:stCondLst>
                                            <p:cond delay="600"/>
                                          </p:stCondLst>
                                        </p:cTn>
                                        <p:tgtEl>
                                          <p:spTgt spid="56"/>
                                        </p:tgtEl>
                                        <p:attrNameLst>
                                          <p:attrName>r</p:attrName>
                                        </p:attrNameLst>
                                      </p:cBhvr>
                                    </p:animRot>
                                    <p:animRot by="120000">
                                      <p:cBhvr>
                                        <p:cTn id="92" dur="200" fill="hold">
                                          <p:stCondLst>
                                            <p:cond delay="800"/>
                                          </p:stCondLst>
                                        </p:cTn>
                                        <p:tgtEl>
                                          <p:spTgt spid="56"/>
                                        </p:tgtEl>
                                        <p:attrNameLst>
                                          <p:attrName>r</p:attrName>
                                        </p:attrNameLst>
                                      </p:cBhvr>
                                    </p:animRot>
                                  </p:childTnLst>
                                </p:cTn>
                              </p:par>
                              <p:par>
                                <p:cTn id="93" presetID="32" presetClass="emph" presetSubtype="0" fill="hold" grpId="1" nodeType="withEffect">
                                  <p:stCondLst>
                                    <p:cond delay="0"/>
                                  </p:stCondLst>
                                  <p:childTnLst>
                                    <p:animRot by="120000">
                                      <p:cBhvr>
                                        <p:cTn id="94" dur="100" fill="hold">
                                          <p:stCondLst>
                                            <p:cond delay="0"/>
                                          </p:stCondLst>
                                        </p:cTn>
                                        <p:tgtEl>
                                          <p:spTgt spid="27"/>
                                        </p:tgtEl>
                                        <p:attrNameLst>
                                          <p:attrName>r</p:attrName>
                                        </p:attrNameLst>
                                      </p:cBhvr>
                                    </p:animRot>
                                    <p:animRot by="-240000">
                                      <p:cBhvr>
                                        <p:cTn id="95" dur="200" fill="hold">
                                          <p:stCondLst>
                                            <p:cond delay="200"/>
                                          </p:stCondLst>
                                        </p:cTn>
                                        <p:tgtEl>
                                          <p:spTgt spid="27"/>
                                        </p:tgtEl>
                                        <p:attrNameLst>
                                          <p:attrName>r</p:attrName>
                                        </p:attrNameLst>
                                      </p:cBhvr>
                                    </p:animRot>
                                    <p:animRot by="240000">
                                      <p:cBhvr>
                                        <p:cTn id="96" dur="200" fill="hold">
                                          <p:stCondLst>
                                            <p:cond delay="400"/>
                                          </p:stCondLst>
                                        </p:cTn>
                                        <p:tgtEl>
                                          <p:spTgt spid="27"/>
                                        </p:tgtEl>
                                        <p:attrNameLst>
                                          <p:attrName>r</p:attrName>
                                        </p:attrNameLst>
                                      </p:cBhvr>
                                    </p:animRot>
                                    <p:animRot by="-240000">
                                      <p:cBhvr>
                                        <p:cTn id="97" dur="200" fill="hold">
                                          <p:stCondLst>
                                            <p:cond delay="600"/>
                                          </p:stCondLst>
                                        </p:cTn>
                                        <p:tgtEl>
                                          <p:spTgt spid="27"/>
                                        </p:tgtEl>
                                        <p:attrNameLst>
                                          <p:attrName>r</p:attrName>
                                        </p:attrNameLst>
                                      </p:cBhvr>
                                    </p:animRot>
                                    <p:animRot by="120000">
                                      <p:cBhvr>
                                        <p:cTn id="98" dur="200" fill="hold">
                                          <p:stCondLst>
                                            <p:cond delay="800"/>
                                          </p:stCondLst>
                                        </p:cTn>
                                        <p:tgtEl>
                                          <p:spTgt spid="2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4" grpId="0"/>
      <p:bldP spid="25" grpId="0"/>
      <p:bldP spid="26" grpId="0"/>
      <p:bldP spid="27" grpId="0"/>
      <p:bldP spid="27" grpId="1"/>
      <p:bldP spid="8" grpId="0"/>
      <p:bldP spid="5" grpId="0" animBg="1"/>
      <p:bldP spid="20" grpId="0"/>
      <p:bldP spid="21" grpId="0"/>
      <p:bldP spid="21" grpId="1"/>
      <p:bldP spid="22"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61382AB7-9000-4306-B871-2C235E824471}"/>
              </a:ext>
            </a:extLst>
          </p:cNvPr>
          <p:cNvPicPr>
            <a:picLocks noChangeAspect="1"/>
          </p:cNvPicPr>
          <p:nvPr/>
        </p:nvPicPr>
        <p:blipFill>
          <a:blip r:embed="rId3"/>
          <a:stretch>
            <a:fillRect/>
          </a:stretch>
        </p:blipFill>
        <p:spPr>
          <a:xfrm>
            <a:off x="203410" y="1167028"/>
            <a:ext cx="6347373" cy="3683342"/>
          </a:xfrm>
          <a:prstGeom prst="rect">
            <a:avLst/>
          </a:prstGeom>
        </p:spPr>
      </p:pic>
      <p:sp>
        <p:nvSpPr>
          <p:cNvPr id="2" name="标题 1">
            <a:extLst>
              <a:ext uri="{FF2B5EF4-FFF2-40B4-BE49-F238E27FC236}">
                <a16:creationId xmlns:a16="http://schemas.microsoft.com/office/drawing/2014/main" id="{D49BB67F-60ED-4293-A9C8-571EF567B284}"/>
              </a:ext>
            </a:extLst>
          </p:cNvPr>
          <p:cNvSpPr>
            <a:spLocks noGrp="1"/>
          </p:cNvSpPr>
          <p:nvPr>
            <p:ph type="title"/>
          </p:nvPr>
        </p:nvSpPr>
        <p:spPr>
          <a:xfrm>
            <a:off x="0" y="8231"/>
            <a:ext cx="12192000" cy="1325563"/>
          </a:xfrm>
        </p:spPr>
        <p:txBody>
          <a:bodyPr>
            <a:normAutofit/>
          </a:bodyPr>
          <a:lstStyle/>
          <a:p>
            <a:pPr algn="ctr"/>
            <a:r>
              <a:rPr lang="en-US" altLang="zh-CN" sz="3000" b="1" dirty="0">
                <a:solidFill>
                  <a:schemeClr val="accent2">
                    <a:lumMod val="75000"/>
                  </a:schemeClr>
                </a:solidFill>
                <a:latin typeface="Segoe UI" panose="020B0502040204020203" pitchFamily="34" charset="0"/>
                <a:ea typeface="MiSans Demibold" panose="00000700000000000000" pitchFamily="2" charset="-122"/>
                <a:cs typeface="Segoe UI" panose="020B0502040204020203" pitchFamily="34" charset="0"/>
              </a:rPr>
              <a:t>User Study – Evaluating Effectiveness &amp; Usefulness</a:t>
            </a:r>
            <a:endParaRPr lang="zh-CN" altLang="en-US" sz="3000" b="1" dirty="0">
              <a:solidFill>
                <a:schemeClr val="accent2">
                  <a:lumMod val="75000"/>
                </a:schemeClr>
              </a:solidFill>
              <a:latin typeface="Segoe UI" panose="020B0502040204020203" pitchFamily="34" charset="0"/>
              <a:ea typeface="MiSans Demibold" panose="00000700000000000000" pitchFamily="2" charset="-122"/>
              <a:cs typeface="Segoe UI" panose="020B0502040204020203" pitchFamily="34" charset="0"/>
            </a:endParaRPr>
          </a:p>
        </p:txBody>
      </p:sp>
      <p:grpSp>
        <p:nvGrpSpPr>
          <p:cNvPr id="15" name="组合 14">
            <a:extLst>
              <a:ext uri="{FF2B5EF4-FFF2-40B4-BE49-F238E27FC236}">
                <a16:creationId xmlns:a16="http://schemas.microsoft.com/office/drawing/2014/main" id="{3E8A6017-9A78-47A2-9AD5-C67E729F715B}"/>
              </a:ext>
            </a:extLst>
          </p:cNvPr>
          <p:cNvGrpSpPr/>
          <p:nvPr/>
        </p:nvGrpSpPr>
        <p:grpSpPr>
          <a:xfrm>
            <a:off x="3935136" y="1855240"/>
            <a:ext cx="6330041" cy="3741657"/>
            <a:chOff x="1165860" y="623682"/>
            <a:chExt cx="8806815" cy="5174081"/>
          </a:xfrm>
        </p:grpSpPr>
        <p:pic>
          <p:nvPicPr>
            <p:cNvPr id="16" name="图片 15">
              <a:extLst>
                <a:ext uri="{FF2B5EF4-FFF2-40B4-BE49-F238E27FC236}">
                  <a16:creationId xmlns:a16="http://schemas.microsoft.com/office/drawing/2014/main" id="{2557A09C-81B6-4018-8041-9A4FEC66C832}"/>
                </a:ext>
              </a:extLst>
            </p:cNvPr>
            <p:cNvPicPr>
              <a:picLocks noChangeAspect="1"/>
            </p:cNvPicPr>
            <p:nvPr/>
          </p:nvPicPr>
          <p:blipFill>
            <a:blip r:embed="rId4"/>
            <a:stretch>
              <a:fillRect/>
            </a:stretch>
          </p:blipFill>
          <p:spPr>
            <a:xfrm>
              <a:off x="1165860" y="623682"/>
              <a:ext cx="8806815" cy="5174081"/>
            </a:xfrm>
            <a:prstGeom prst="rect">
              <a:avLst/>
            </a:prstGeom>
          </p:spPr>
        </p:pic>
        <p:sp>
          <p:nvSpPr>
            <p:cNvPr id="17" name="矩形 16">
              <a:extLst>
                <a:ext uri="{FF2B5EF4-FFF2-40B4-BE49-F238E27FC236}">
                  <a16:creationId xmlns:a16="http://schemas.microsoft.com/office/drawing/2014/main" id="{408C57BE-3E23-48EF-9A79-303C5D1DB805}"/>
                </a:ext>
              </a:extLst>
            </p:cNvPr>
            <p:cNvSpPr/>
            <p:nvPr/>
          </p:nvSpPr>
          <p:spPr>
            <a:xfrm>
              <a:off x="1165860" y="646576"/>
              <a:ext cx="8806815" cy="5052255"/>
            </a:xfrm>
            <a:prstGeom prst="rect">
              <a:avLst/>
            </a:prstGeom>
            <a:noFill/>
            <a:ln w="28575">
              <a:solidFill>
                <a:srgbClr val="E8E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1" name="组合 20">
            <a:extLst>
              <a:ext uri="{FF2B5EF4-FFF2-40B4-BE49-F238E27FC236}">
                <a16:creationId xmlns:a16="http://schemas.microsoft.com/office/drawing/2014/main" id="{43BB135B-6E91-4FC0-A47D-3A9038640262}"/>
              </a:ext>
            </a:extLst>
          </p:cNvPr>
          <p:cNvGrpSpPr/>
          <p:nvPr/>
        </p:nvGrpSpPr>
        <p:grpSpPr>
          <a:xfrm>
            <a:off x="5738294" y="3227582"/>
            <a:ext cx="6453706" cy="3670502"/>
            <a:chOff x="5738294" y="3227582"/>
            <a:chExt cx="6453706" cy="3670502"/>
          </a:xfrm>
        </p:grpSpPr>
        <p:pic>
          <p:nvPicPr>
            <p:cNvPr id="4" name="图片 3">
              <a:extLst>
                <a:ext uri="{FF2B5EF4-FFF2-40B4-BE49-F238E27FC236}">
                  <a16:creationId xmlns:a16="http://schemas.microsoft.com/office/drawing/2014/main" id="{CC439699-D6AD-4B3E-B658-A65CAF08272F}"/>
                </a:ext>
              </a:extLst>
            </p:cNvPr>
            <p:cNvPicPr>
              <a:picLocks noChangeAspect="1"/>
            </p:cNvPicPr>
            <p:nvPr/>
          </p:nvPicPr>
          <p:blipFill>
            <a:blip r:embed="rId5"/>
            <a:stretch>
              <a:fillRect/>
            </a:stretch>
          </p:blipFill>
          <p:spPr>
            <a:xfrm>
              <a:off x="5738294" y="3227582"/>
              <a:ext cx="6453706" cy="3670502"/>
            </a:xfrm>
            <a:prstGeom prst="rect">
              <a:avLst/>
            </a:prstGeom>
          </p:spPr>
        </p:pic>
        <p:grpSp>
          <p:nvGrpSpPr>
            <p:cNvPr id="5" name="组合 4">
              <a:extLst>
                <a:ext uri="{FF2B5EF4-FFF2-40B4-BE49-F238E27FC236}">
                  <a16:creationId xmlns:a16="http://schemas.microsoft.com/office/drawing/2014/main" id="{55C8D0FD-7B60-49BA-99F4-39384912A1C6}"/>
                </a:ext>
              </a:extLst>
            </p:cNvPr>
            <p:cNvGrpSpPr/>
            <p:nvPr/>
          </p:nvGrpSpPr>
          <p:grpSpPr>
            <a:xfrm>
              <a:off x="5747787" y="3261508"/>
              <a:ext cx="6426881" cy="3636576"/>
              <a:chOff x="2150984" y="1623337"/>
              <a:chExt cx="6877504" cy="3628451"/>
            </a:xfrm>
          </p:grpSpPr>
          <p:sp>
            <p:nvSpPr>
              <p:cNvPr id="6" name="矩形 5">
                <a:extLst>
                  <a:ext uri="{FF2B5EF4-FFF2-40B4-BE49-F238E27FC236}">
                    <a16:creationId xmlns:a16="http://schemas.microsoft.com/office/drawing/2014/main" id="{67E99A26-6B8A-448D-80AF-75BAA7A01289}"/>
                  </a:ext>
                </a:extLst>
              </p:cNvPr>
              <p:cNvSpPr/>
              <p:nvPr/>
            </p:nvSpPr>
            <p:spPr>
              <a:xfrm>
                <a:off x="2150984" y="1623337"/>
                <a:ext cx="6877504" cy="3628451"/>
              </a:xfrm>
              <a:prstGeom prst="rect">
                <a:avLst/>
              </a:prstGeom>
              <a:noFill/>
              <a:ln w="28575">
                <a:solidFill>
                  <a:srgbClr val="E8E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 name="标注: 线形 6">
                    <a:extLst>
                      <a:ext uri="{FF2B5EF4-FFF2-40B4-BE49-F238E27FC236}">
                        <a16:creationId xmlns:a16="http://schemas.microsoft.com/office/drawing/2014/main" id="{F14F169F-02A0-4BBD-8BAF-3B359E413877}"/>
                      </a:ext>
                    </a:extLst>
                  </p:cNvPr>
                  <p:cNvSpPr/>
                  <p:nvPr/>
                </p:nvSpPr>
                <p:spPr>
                  <a:xfrm>
                    <a:off x="7326533" y="3208649"/>
                    <a:ext cx="757158" cy="237169"/>
                  </a:xfrm>
                  <a:prstGeom prst="borderCallout1">
                    <a:avLst>
                      <a:gd name="adj1" fmla="val 44898"/>
                      <a:gd name="adj2" fmla="val 1042"/>
                      <a:gd name="adj3" fmla="val 39417"/>
                      <a:gd name="adj4" fmla="val -663"/>
                    </a:avLst>
                  </a:prstGeom>
                  <a:solidFill>
                    <a:srgbClr val="8FAADC">
                      <a:alpha val="70000"/>
                    </a:srgbClr>
                  </a:solidFill>
                  <a:ln w="28575">
                    <a:solidFill>
                      <a:srgbClr val="8FAADC"/>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𝑯</m:t>
                          </m:r>
                          <m:r>
                            <a:rPr lang="en-US" altLang="zh-CN" sz="12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12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1200" b="1"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m:t>
                          </m:r>
                        </m:oMath>
                      </m:oMathPara>
                    </a14:m>
                    <a:endParaRPr lang="zh-CN" altLang="en-US" sz="1200" b="1" dirty="0"/>
                  </a:p>
                </p:txBody>
              </p:sp>
            </mc:Choice>
            <mc:Fallback xmlns="">
              <p:sp>
                <p:nvSpPr>
                  <p:cNvPr id="28" name="标注: 线形 27">
                    <a:extLst>
                      <a:ext uri="{FF2B5EF4-FFF2-40B4-BE49-F238E27FC236}">
                        <a16:creationId xmlns:a16="http://schemas.microsoft.com/office/drawing/2014/main" id="{A2028493-4319-4C29-9D1C-7D3C028048FA}"/>
                      </a:ext>
                    </a:extLst>
                  </p:cNvPr>
                  <p:cNvSpPr>
                    <a:spLocks noRot="1" noChangeAspect="1" noMove="1" noResize="1" noEditPoints="1" noAdjustHandles="1" noChangeArrowheads="1" noChangeShapeType="1" noTextEdit="1"/>
                  </p:cNvSpPr>
                  <p:nvPr/>
                </p:nvSpPr>
                <p:spPr>
                  <a:xfrm>
                    <a:off x="7326533" y="3208649"/>
                    <a:ext cx="757158" cy="237169"/>
                  </a:xfrm>
                  <a:prstGeom prst="borderCallout1">
                    <a:avLst>
                      <a:gd name="adj1" fmla="val 44898"/>
                      <a:gd name="adj2" fmla="val 1042"/>
                      <a:gd name="adj3" fmla="val 39417"/>
                      <a:gd name="adj4" fmla="val -663"/>
                    </a:avLst>
                  </a:prstGeom>
                  <a:blipFill>
                    <a:blip r:embed="rId6"/>
                    <a:stretch>
                      <a:fillRect b="-13636"/>
                    </a:stretch>
                  </a:blipFill>
                  <a:ln w="28575">
                    <a:solidFill>
                      <a:srgbClr val="8FAADC"/>
                    </a:solidFill>
                  </a:ln>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47C2B2CC-CF3E-45C1-AA81-D666B5EE18EE}"/>
                  </a:ext>
                </a:extLst>
              </p:cNvPr>
              <p:cNvSpPr/>
              <p:nvPr/>
            </p:nvSpPr>
            <p:spPr>
              <a:xfrm>
                <a:off x="5327745" y="2536544"/>
                <a:ext cx="2760089" cy="914779"/>
              </a:xfrm>
              <a:prstGeom prst="rect">
                <a:avLst/>
              </a:prstGeom>
              <a:noFill/>
              <a:ln w="254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 name="标注: 线形 8">
                    <a:extLst>
                      <a:ext uri="{FF2B5EF4-FFF2-40B4-BE49-F238E27FC236}">
                        <a16:creationId xmlns:a16="http://schemas.microsoft.com/office/drawing/2014/main" id="{8BCC52C7-5C71-4F35-8395-B2BB1A7BC9D1}"/>
                      </a:ext>
                    </a:extLst>
                  </p:cNvPr>
                  <p:cNvSpPr/>
                  <p:nvPr/>
                </p:nvSpPr>
                <p:spPr>
                  <a:xfrm>
                    <a:off x="8219052" y="4791540"/>
                    <a:ext cx="753913" cy="259079"/>
                  </a:xfrm>
                  <a:prstGeom prst="borderCallout1">
                    <a:avLst>
                      <a:gd name="adj1" fmla="val 48480"/>
                      <a:gd name="adj2" fmla="val -658"/>
                      <a:gd name="adj3" fmla="val 50815"/>
                      <a:gd name="adj4" fmla="val 1252"/>
                    </a:avLst>
                  </a:prstGeom>
                  <a:solidFill>
                    <a:srgbClr val="E9B7AD"/>
                  </a:solidFill>
                  <a:ln w="28575">
                    <a:solidFill>
                      <a:srgbClr val="D06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effectLst/>
                              <a:latin typeface="Cambria Math" panose="02040503050406030204" pitchFamily="18" charset="0"/>
                              <a:ea typeface="Cambria Math" panose="02040503050406030204" pitchFamily="18" charset="0"/>
                            </a:rPr>
                            <m:t>𝑺𝑴𝑴</m:t>
                          </m:r>
                          <m:d>
                            <m:dPr>
                              <m:begChr m:val="（"/>
                              <m:endChr m:val="）"/>
                              <m:ctrlPr>
                                <a:rPr lang="zh-CN" altLang="zh-CN" sz="1200" b="1" i="1">
                                  <a:solidFill>
                                    <a:schemeClr val="tx1"/>
                                  </a:solidFill>
                                  <a:effectLst/>
                                  <a:latin typeface="Cambria Math" panose="02040503050406030204" pitchFamily="18" charset="0"/>
                                  <a:ea typeface="Cambria Math" panose="02040503050406030204" pitchFamily="18" charset="0"/>
                                </a:rPr>
                              </m:ctrlPr>
                            </m:dPr>
                            <m:e>
                              <m:r>
                                <a:rPr lang="en-US" altLang="zh-CN" sz="12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e>
                          </m:d>
                        </m:oMath>
                      </m:oMathPara>
                    </a14:m>
                    <a:endParaRPr lang="zh-CN" altLang="en-US" sz="1200" b="1" dirty="0"/>
                  </a:p>
                </p:txBody>
              </p:sp>
            </mc:Choice>
            <mc:Fallback xmlns="">
              <p:sp>
                <p:nvSpPr>
                  <p:cNvPr id="30" name="标注: 线形 29">
                    <a:extLst>
                      <a:ext uri="{FF2B5EF4-FFF2-40B4-BE49-F238E27FC236}">
                        <a16:creationId xmlns:a16="http://schemas.microsoft.com/office/drawing/2014/main" id="{40363608-C920-4A9C-93AE-2D667E7CCFE3}"/>
                      </a:ext>
                    </a:extLst>
                  </p:cNvPr>
                  <p:cNvSpPr>
                    <a:spLocks noRot="1" noChangeAspect="1" noMove="1" noResize="1" noEditPoints="1" noAdjustHandles="1" noChangeArrowheads="1" noChangeShapeType="1" noTextEdit="1"/>
                  </p:cNvSpPr>
                  <p:nvPr/>
                </p:nvSpPr>
                <p:spPr>
                  <a:xfrm>
                    <a:off x="8219052" y="4791540"/>
                    <a:ext cx="753913" cy="259079"/>
                  </a:xfrm>
                  <a:prstGeom prst="borderCallout1">
                    <a:avLst>
                      <a:gd name="adj1" fmla="val 48480"/>
                      <a:gd name="adj2" fmla="val -658"/>
                      <a:gd name="adj3" fmla="val 50815"/>
                      <a:gd name="adj4" fmla="val 1252"/>
                    </a:avLst>
                  </a:prstGeom>
                  <a:blipFill>
                    <a:blip r:embed="rId7"/>
                    <a:stretch>
                      <a:fillRect/>
                    </a:stretch>
                  </a:blipFill>
                  <a:ln w="28575">
                    <a:solidFill>
                      <a:srgbClr val="D06F5B"/>
                    </a:solidFill>
                  </a:ln>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556F24E9-68AA-493C-A159-408D278EE93C}"/>
                  </a:ext>
                </a:extLst>
              </p:cNvPr>
              <p:cNvSpPr/>
              <p:nvPr/>
            </p:nvSpPr>
            <p:spPr>
              <a:xfrm>
                <a:off x="6250910" y="3943019"/>
                <a:ext cx="2722055" cy="1113936"/>
              </a:xfrm>
              <a:prstGeom prst="rect">
                <a:avLst/>
              </a:prstGeom>
              <a:noFill/>
              <a:ln w="25400">
                <a:solidFill>
                  <a:srgbClr val="D06F5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1" name="标注: 线形 10">
                    <a:extLst>
                      <a:ext uri="{FF2B5EF4-FFF2-40B4-BE49-F238E27FC236}">
                        <a16:creationId xmlns:a16="http://schemas.microsoft.com/office/drawing/2014/main" id="{86D4DA5E-9F9A-4BDC-97AC-81618895D794}"/>
                      </a:ext>
                    </a:extLst>
                  </p:cNvPr>
                  <p:cNvSpPr/>
                  <p:nvPr/>
                </p:nvSpPr>
                <p:spPr>
                  <a:xfrm>
                    <a:off x="3977926" y="4641311"/>
                    <a:ext cx="885132" cy="247646"/>
                  </a:xfrm>
                  <a:prstGeom prst="borderCallout1">
                    <a:avLst>
                      <a:gd name="adj1" fmla="val 63656"/>
                      <a:gd name="adj2" fmla="val 100459"/>
                      <a:gd name="adj3" fmla="val 60238"/>
                      <a:gd name="adj4" fmla="val 99579"/>
                    </a:avLst>
                  </a:prstGeom>
                  <a:solidFill>
                    <a:srgbClr val="C5E0B4"/>
                  </a:solidFill>
                  <a:ln w="28575">
                    <a:solidFill>
                      <a:srgbClr val="A9D18E"/>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effectLst/>
                              <a:latin typeface="Cambria Math" panose="02040503050406030204" pitchFamily="18" charset="0"/>
                              <a:ea typeface="Cambria Math" panose="02040503050406030204" pitchFamily="18" charset="0"/>
                            </a:rPr>
                            <m:t>𝑨</m:t>
                          </m:r>
                          <m:r>
                            <a:rPr lang="en-US" altLang="zh-CN" sz="1200" b="1" i="1" smtClean="0">
                              <a:solidFill>
                                <a:schemeClr val="tx1"/>
                              </a:solidFill>
                              <a:effectLst/>
                              <a:latin typeface="Cambria Math" panose="02040503050406030204" pitchFamily="18" charset="0"/>
                              <a:ea typeface="Cambria Math" panose="02040503050406030204" pitchFamily="18" charset="0"/>
                            </a:rPr>
                            <m:t>( </m:t>
                          </m:r>
                          <m:r>
                            <a:rPr lang="en-US" altLang="zh-CN" sz="1200" b="1" i="1">
                              <a:solidFill>
                                <a:schemeClr val="tx1"/>
                              </a:solidFill>
                              <a:latin typeface="Cambria Math" panose="02040503050406030204" pitchFamily="18" charset="0"/>
                              <a:cs typeface="Times New Roman" panose="02020603050405020304" pitchFamily="18" charset="0"/>
                            </a:rPr>
                            <m:t>𝒊</m:t>
                          </m:r>
                          <m:r>
                            <a:rPr lang="en-US" altLang="zh-CN" sz="1200" b="1" i="1" smtClean="0">
                              <a:solidFill>
                                <a:schemeClr val="tx1"/>
                              </a:solidFill>
                              <a:latin typeface="Cambria Math" panose="02040503050406030204" pitchFamily="18" charset="0"/>
                              <a:cs typeface="Times New Roman" panose="02020603050405020304" pitchFamily="18" charset="0"/>
                            </a:rPr>
                            <m:t> )</m:t>
                          </m:r>
                        </m:oMath>
                      </m:oMathPara>
                    </a14:m>
                    <a:endParaRPr lang="zh-CN" altLang="en-US" sz="1200" b="1" dirty="0"/>
                  </a:p>
                </p:txBody>
              </p:sp>
            </mc:Choice>
            <mc:Fallback xmlns="">
              <p:sp>
                <p:nvSpPr>
                  <p:cNvPr id="29" name="标注: 线形 28">
                    <a:extLst>
                      <a:ext uri="{FF2B5EF4-FFF2-40B4-BE49-F238E27FC236}">
                        <a16:creationId xmlns:a16="http://schemas.microsoft.com/office/drawing/2014/main" id="{2E5A626D-140C-4636-88C9-902746CF3AE5}"/>
                      </a:ext>
                    </a:extLst>
                  </p:cNvPr>
                  <p:cNvSpPr>
                    <a:spLocks noRot="1" noChangeAspect="1" noMove="1" noResize="1" noEditPoints="1" noAdjustHandles="1" noChangeArrowheads="1" noChangeShapeType="1" noTextEdit="1"/>
                  </p:cNvSpPr>
                  <p:nvPr/>
                </p:nvSpPr>
                <p:spPr>
                  <a:xfrm>
                    <a:off x="3977926" y="4641311"/>
                    <a:ext cx="885132" cy="247646"/>
                  </a:xfrm>
                  <a:prstGeom prst="borderCallout1">
                    <a:avLst>
                      <a:gd name="adj1" fmla="val 63656"/>
                      <a:gd name="adj2" fmla="val 100459"/>
                      <a:gd name="adj3" fmla="val 60238"/>
                      <a:gd name="adj4" fmla="val 99579"/>
                    </a:avLst>
                  </a:prstGeom>
                  <a:blipFill>
                    <a:blip r:embed="rId8"/>
                    <a:stretch>
                      <a:fillRect b="-13333"/>
                    </a:stretch>
                  </a:blipFill>
                  <a:ln w="28575">
                    <a:solidFill>
                      <a:srgbClr val="A9D18E"/>
                    </a:solidFill>
                  </a:ln>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E7D4F03-7712-4D92-A1BE-2D20B9B96CCF}"/>
                  </a:ext>
                </a:extLst>
              </p:cNvPr>
              <p:cNvSpPr/>
              <p:nvPr/>
            </p:nvSpPr>
            <p:spPr>
              <a:xfrm>
                <a:off x="2218133" y="3778797"/>
                <a:ext cx="2644925" cy="1113936"/>
              </a:xfrm>
              <a:prstGeom prst="rect">
                <a:avLst/>
              </a:prstGeom>
              <a:noFill/>
              <a:ln w="25400">
                <a:solidFill>
                  <a:srgbClr val="A9D18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标注: 线形 12">
                    <a:extLst>
                      <a:ext uri="{FF2B5EF4-FFF2-40B4-BE49-F238E27FC236}">
                        <a16:creationId xmlns:a16="http://schemas.microsoft.com/office/drawing/2014/main" id="{EF9FA1F8-BB62-4BF7-B42A-57F438D9FE24}"/>
                      </a:ext>
                    </a:extLst>
                  </p:cNvPr>
                  <p:cNvSpPr/>
                  <p:nvPr/>
                </p:nvSpPr>
                <p:spPr>
                  <a:xfrm>
                    <a:off x="3802434" y="3235138"/>
                    <a:ext cx="1175786" cy="310612"/>
                  </a:xfrm>
                  <a:prstGeom prst="borderCallout1">
                    <a:avLst>
                      <a:gd name="adj1" fmla="val 47657"/>
                      <a:gd name="adj2" fmla="val 99593"/>
                      <a:gd name="adj3" fmla="val 47425"/>
                      <a:gd name="adj4" fmla="val 100924"/>
                    </a:avLst>
                  </a:prstGeom>
                  <a:solidFill>
                    <a:srgbClr val="F8CBAD"/>
                  </a:solidFill>
                  <a:ln w="28575">
                    <a:solidFill>
                      <a:srgbClr val="EF8F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CN" sz="1200" b="1" i="1" smtClean="0">
                              <a:solidFill>
                                <a:schemeClr val="tx1"/>
                              </a:solidFill>
                              <a:effectLst/>
                              <a:latin typeface="Cambria Math" panose="02040503050406030204" pitchFamily="18" charset="0"/>
                              <a:ea typeface="Cambria Math" panose="02040503050406030204" pitchFamily="18" charset="0"/>
                            </a:rPr>
                            <m:t>𝑺𝑴𝑴</m:t>
                          </m:r>
                          <m:d>
                            <m:dPr>
                              <m:begChr m:val="（"/>
                              <m:endChr m:val="）"/>
                              <m:ctrlPr>
                                <a:rPr lang="zh-CN" altLang="zh-CN" sz="1200" b="1" i="1">
                                  <a:solidFill>
                                    <a:schemeClr val="tx1"/>
                                  </a:solidFill>
                                  <a:effectLst/>
                                  <a:latin typeface="Cambria Math" panose="02040503050406030204" pitchFamily="18" charset="0"/>
                                  <a:ea typeface="Cambria Math" panose="02040503050406030204" pitchFamily="18" charset="0"/>
                                </a:rPr>
                              </m:ctrlPr>
                            </m:dPr>
                            <m:e>
                              <m:r>
                                <a:rPr lang="en-US" altLang="zh-CN" sz="12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12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 − </m:t>
                              </m:r>
                              <m:r>
                                <a:rPr lang="en-US" altLang="zh-CN" sz="1200" b="1"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𝟏</m:t>
                              </m:r>
                            </m:e>
                          </m:d>
                        </m:oMath>
                      </m:oMathPara>
                    </a14:m>
                    <a:endParaRPr lang="zh-CN" altLang="en-US" sz="1200" b="1" dirty="0"/>
                  </a:p>
                </p:txBody>
              </p:sp>
            </mc:Choice>
            <mc:Fallback xmlns="">
              <p:sp>
                <p:nvSpPr>
                  <p:cNvPr id="27" name="标注: 线形 26">
                    <a:extLst>
                      <a:ext uri="{FF2B5EF4-FFF2-40B4-BE49-F238E27FC236}">
                        <a16:creationId xmlns:a16="http://schemas.microsoft.com/office/drawing/2014/main" id="{6FC00C5C-F969-47BE-8475-B028102367AB}"/>
                      </a:ext>
                    </a:extLst>
                  </p:cNvPr>
                  <p:cNvSpPr>
                    <a:spLocks noRot="1" noChangeAspect="1" noMove="1" noResize="1" noEditPoints="1" noAdjustHandles="1" noChangeArrowheads="1" noChangeShapeType="1" noTextEdit="1"/>
                  </p:cNvSpPr>
                  <p:nvPr/>
                </p:nvSpPr>
                <p:spPr>
                  <a:xfrm>
                    <a:off x="3802434" y="3235138"/>
                    <a:ext cx="1175786" cy="310612"/>
                  </a:xfrm>
                  <a:prstGeom prst="borderCallout1">
                    <a:avLst>
                      <a:gd name="adj1" fmla="val 47657"/>
                      <a:gd name="adj2" fmla="val 99593"/>
                      <a:gd name="adj3" fmla="val 47425"/>
                      <a:gd name="adj4" fmla="val 100924"/>
                    </a:avLst>
                  </a:prstGeom>
                  <a:blipFill>
                    <a:blip r:embed="rId9"/>
                    <a:stretch>
                      <a:fillRect/>
                    </a:stretch>
                  </a:blipFill>
                  <a:ln w="28575">
                    <a:solidFill>
                      <a:srgbClr val="EF8F50"/>
                    </a:solidFill>
                  </a:ln>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CC74A6C2-D892-4FAF-93B9-A63A7D1A0F9E}"/>
                  </a:ext>
                </a:extLst>
              </p:cNvPr>
              <p:cNvSpPr/>
              <p:nvPr/>
            </p:nvSpPr>
            <p:spPr>
              <a:xfrm>
                <a:off x="2218132" y="2579465"/>
                <a:ext cx="2760089" cy="972621"/>
              </a:xfrm>
              <a:prstGeom prst="rect">
                <a:avLst/>
              </a:prstGeom>
              <a:noFill/>
              <a:ln w="25400">
                <a:solidFill>
                  <a:srgbClr val="EF8F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 name="灯片编号占位符 2">
            <a:extLst>
              <a:ext uri="{FF2B5EF4-FFF2-40B4-BE49-F238E27FC236}">
                <a16:creationId xmlns:a16="http://schemas.microsoft.com/office/drawing/2014/main" id="{EDAD6FE8-09D5-4B6F-A6CB-0D89F6CB7887}"/>
              </a:ext>
            </a:extLst>
          </p:cNvPr>
          <p:cNvSpPr>
            <a:spLocks noGrp="1"/>
          </p:cNvSpPr>
          <p:nvPr>
            <p:ph type="sldNum" sz="quarter" idx="12"/>
          </p:nvPr>
        </p:nvSpPr>
        <p:spPr/>
        <p:txBody>
          <a:bodyPr/>
          <a:lstStyle/>
          <a:p>
            <a:fld id="{CD9E09BC-4121-486B-A8B0-562475C20F3D}" type="slidenum">
              <a:rPr lang="zh-CN" altLang="en-US" smtClean="0"/>
              <a:t>7</a:t>
            </a:fld>
            <a:endParaRPr lang="zh-CN" altLang="en-US"/>
          </a:p>
        </p:txBody>
      </p:sp>
      <p:grpSp>
        <p:nvGrpSpPr>
          <p:cNvPr id="24" name="组合 23">
            <a:extLst>
              <a:ext uri="{FF2B5EF4-FFF2-40B4-BE49-F238E27FC236}">
                <a16:creationId xmlns:a16="http://schemas.microsoft.com/office/drawing/2014/main" id="{1380DC4D-AD70-44AE-A688-C3133E5046AC}"/>
              </a:ext>
            </a:extLst>
          </p:cNvPr>
          <p:cNvGrpSpPr/>
          <p:nvPr/>
        </p:nvGrpSpPr>
        <p:grpSpPr>
          <a:xfrm>
            <a:off x="198140" y="1157269"/>
            <a:ext cx="6330041" cy="3688141"/>
            <a:chOff x="215250" y="1331300"/>
            <a:chExt cx="6330041" cy="3688141"/>
          </a:xfrm>
        </p:grpSpPr>
        <p:sp>
          <p:nvSpPr>
            <p:cNvPr id="20" name="矩形 19">
              <a:extLst>
                <a:ext uri="{FF2B5EF4-FFF2-40B4-BE49-F238E27FC236}">
                  <a16:creationId xmlns:a16="http://schemas.microsoft.com/office/drawing/2014/main" id="{32456160-EF5E-4E1A-9641-C977800E5DBF}"/>
                </a:ext>
              </a:extLst>
            </p:cNvPr>
            <p:cNvSpPr/>
            <p:nvPr/>
          </p:nvSpPr>
          <p:spPr>
            <a:xfrm>
              <a:off x="215250" y="1365883"/>
              <a:ext cx="6330041" cy="3653558"/>
            </a:xfrm>
            <a:prstGeom prst="rect">
              <a:avLst/>
            </a:prstGeom>
            <a:noFill/>
            <a:ln w="28575">
              <a:solidFill>
                <a:srgbClr val="E8EA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8C8045-2E65-4FC1-B1E4-8B9D48C19DB7}"/>
                </a:ext>
              </a:extLst>
            </p:cNvPr>
            <p:cNvPicPr>
              <a:picLocks noChangeAspect="1"/>
            </p:cNvPicPr>
            <p:nvPr/>
          </p:nvPicPr>
          <p:blipFill>
            <a:blip r:embed="rId10"/>
            <a:stretch>
              <a:fillRect/>
            </a:stretch>
          </p:blipFill>
          <p:spPr>
            <a:xfrm>
              <a:off x="224113" y="1331300"/>
              <a:ext cx="6312314" cy="3662997"/>
            </a:xfrm>
            <a:prstGeom prst="rect">
              <a:avLst/>
            </a:prstGeom>
          </p:spPr>
        </p:pic>
      </p:grpSp>
    </p:spTree>
    <p:extLst>
      <p:ext uri="{BB962C8B-B14F-4D97-AF65-F5344CB8AC3E}">
        <p14:creationId xmlns:p14="http://schemas.microsoft.com/office/powerpoint/2010/main" val="129814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nodeType="clickEffect">
                                  <p:stCondLst>
                                    <p:cond delay="0"/>
                                  </p:stCondLst>
                                  <p:childTnLst>
                                    <p:animEffect transition="out" filter="wipe(down)">
                                      <p:cBhvr>
                                        <p:cTn id="14" dur="500"/>
                                        <p:tgtEl>
                                          <p:spTgt spid="21"/>
                                        </p:tgtEl>
                                      </p:cBhvr>
                                    </p:animEffect>
                                    <p:set>
                                      <p:cBhvr>
                                        <p:cTn id="15" dur="1" fill="hold">
                                          <p:stCondLst>
                                            <p:cond delay="49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5"/>
                                        </p:tgtEl>
                                      </p:cBhvr>
                                    </p:animEffect>
                                    <p:set>
                                      <p:cBhvr>
                                        <p:cTn id="18" dur="1" fill="hold">
                                          <p:stCondLst>
                                            <p:cond delay="499"/>
                                          </p:stCondLst>
                                        </p:cTn>
                                        <p:tgtEl>
                                          <p:spTgt spid="1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2"/>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D8AFE-C589-4595-A1F9-61DF26108F4D}"/>
              </a:ext>
            </a:extLst>
          </p:cNvPr>
          <p:cNvSpPr>
            <a:spLocks noGrp="1"/>
          </p:cNvSpPr>
          <p:nvPr>
            <p:ph type="title"/>
          </p:nvPr>
        </p:nvSpPr>
        <p:spPr>
          <a:xfrm>
            <a:off x="703729" y="28838"/>
            <a:ext cx="10515600" cy="1325563"/>
          </a:xfrm>
        </p:spPr>
        <p:txBody>
          <a:bodyPr>
            <a:normAutofit/>
          </a:bodyPr>
          <a:lstStyle/>
          <a:p>
            <a:pPr algn="ctr"/>
            <a:r>
              <a:rPr lang="en-US" altLang="zh-CN" sz="3000" b="1" dirty="0">
                <a:solidFill>
                  <a:schemeClr val="accent2">
                    <a:lumMod val="75000"/>
                  </a:schemeClr>
                </a:solidFill>
                <a:latin typeface="Segoe UI" panose="020B0502040204020203" pitchFamily="34" charset="0"/>
                <a:cs typeface="Segoe UI" panose="020B0502040204020203" pitchFamily="34" charset="0"/>
              </a:rPr>
              <a:t>Results (Time &amp; Efficiency)</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sp>
        <p:nvSpPr>
          <p:cNvPr id="14" name="文本框 13">
            <a:extLst>
              <a:ext uri="{FF2B5EF4-FFF2-40B4-BE49-F238E27FC236}">
                <a16:creationId xmlns:a16="http://schemas.microsoft.com/office/drawing/2014/main" id="{AFFD8ED7-5C63-4302-81F2-1C4323A9F326}"/>
              </a:ext>
            </a:extLst>
          </p:cNvPr>
          <p:cNvSpPr txBox="1"/>
          <p:nvPr/>
        </p:nvSpPr>
        <p:spPr>
          <a:xfrm>
            <a:off x="860611" y="5876945"/>
            <a:ext cx="10201836" cy="646331"/>
          </a:xfrm>
          <a:prstGeom prst="rect">
            <a:avLst/>
          </a:prstGeom>
          <a:noFill/>
        </p:spPr>
        <p:txBody>
          <a:bodyPr wrap="square">
            <a:spAutoFit/>
          </a:bodyPr>
          <a:lstStyle/>
          <a:p>
            <a:pPr algn="ctr"/>
            <a:r>
              <a:rPr lang="en-US" altLang="zh-CN" b="1" dirty="0">
                <a:solidFill>
                  <a:schemeClr val="accent2">
                    <a:lumMod val="75000"/>
                  </a:schemeClr>
                </a:solidFill>
                <a:latin typeface="Segoe UI Semibold" panose="020B0702040204020203" pitchFamily="34" charset="0"/>
                <a:cs typeface="Segoe UI Semibold" panose="020B0702040204020203" pitchFamily="34" charset="0"/>
              </a:rPr>
              <a:t> Building SMM between human and AI (</a:t>
            </a:r>
            <a:r>
              <a:rPr lang="en-US" altLang="zh-CN" b="1" dirty="0" err="1">
                <a:solidFill>
                  <a:schemeClr val="accent2">
                    <a:lumMod val="75000"/>
                  </a:schemeClr>
                </a:solidFill>
                <a:latin typeface="Segoe UI Semibold" panose="020B0702040204020203" pitchFamily="34" charset="0"/>
                <a:cs typeface="Segoe UI Semibold" panose="020B0702040204020203" pitchFamily="34" charset="0"/>
              </a:rPr>
              <a:t>Human+AI+SMM</a:t>
            </a:r>
            <a:r>
              <a:rPr lang="en-US" altLang="zh-CN" b="1" dirty="0">
                <a:solidFill>
                  <a:schemeClr val="accent2">
                    <a:lumMod val="75000"/>
                  </a:schemeClr>
                </a:solidFill>
                <a:latin typeface="Segoe UI Semibold" panose="020B0702040204020203" pitchFamily="34" charset="0"/>
                <a:cs typeface="Segoe UI Semibold" panose="020B0702040204020203" pitchFamily="34" charset="0"/>
              </a:rPr>
              <a:t>) boosts the accuracy and time efficiency significantly.</a:t>
            </a:r>
            <a:endParaRPr lang="zh-CN" altLang="en-US" b="1" dirty="0">
              <a:solidFill>
                <a:schemeClr val="accent2">
                  <a:lumMod val="75000"/>
                </a:schemeClr>
              </a:solidFill>
              <a:latin typeface="Segoe UI Semibold" panose="020B0702040204020203" pitchFamily="34" charset="0"/>
              <a:cs typeface="Segoe UI Semibold" panose="020B0702040204020203" pitchFamily="34" charset="0"/>
            </a:endParaRPr>
          </a:p>
        </p:txBody>
      </p:sp>
      <p:sp>
        <p:nvSpPr>
          <p:cNvPr id="3" name="灯片编号占位符 2">
            <a:extLst>
              <a:ext uri="{FF2B5EF4-FFF2-40B4-BE49-F238E27FC236}">
                <a16:creationId xmlns:a16="http://schemas.microsoft.com/office/drawing/2014/main" id="{F38B541A-EB10-4885-AC76-8DC9939DC140}"/>
              </a:ext>
            </a:extLst>
          </p:cNvPr>
          <p:cNvSpPr>
            <a:spLocks noGrp="1"/>
          </p:cNvSpPr>
          <p:nvPr>
            <p:ph type="sldNum" sz="quarter" idx="12"/>
          </p:nvPr>
        </p:nvSpPr>
        <p:spPr/>
        <p:txBody>
          <a:bodyPr/>
          <a:lstStyle/>
          <a:p>
            <a:fld id="{CD9E09BC-4121-486B-A8B0-562475C20F3D}" type="slidenum">
              <a:rPr lang="zh-CN" altLang="en-US" smtClean="0"/>
              <a:t>8</a:t>
            </a:fld>
            <a:endParaRPr lang="zh-CN" altLang="en-US"/>
          </a:p>
        </p:txBody>
      </p:sp>
      <p:pic>
        <p:nvPicPr>
          <p:cNvPr id="15" name="图片 14">
            <a:extLst>
              <a:ext uri="{FF2B5EF4-FFF2-40B4-BE49-F238E27FC236}">
                <a16:creationId xmlns:a16="http://schemas.microsoft.com/office/drawing/2014/main" id="{A134E12D-0DB2-4CDB-86C8-13D441638E03}"/>
              </a:ext>
            </a:extLst>
          </p:cNvPr>
          <p:cNvPicPr>
            <a:picLocks noChangeAspect="1"/>
          </p:cNvPicPr>
          <p:nvPr/>
        </p:nvPicPr>
        <p:blipFill>
          <a:blip r:embed="rId3"/>
          <a:stretch>
            <a:fillRect/>
          </a:stretch>
        </p:blipFill>
        <p:spPr>
          <a:xfrm>
            <a:off x="6264038" y="2340936"/>
            <a:ext cx="4964950" cy="3508423"/>
          </a:xfrm>
          <a:prstGeom prst="rect">
            <a:avLst/>
          </a:prstGeom>
        </p:spPr>
      </p:pic>
      <p:pic>
        <p:nvPicPr>
          <p:cNvPr id="16" name="图片 15">
            <a:extLst>
              <a:ext uri="{FF2B5EF4-FFF2-40B4-BE49-F238E27FC236}">
                <a16:creationId xmlns:a16="http://schemas.microsoft.com/office/drawing/2014/main" id="{3CE99057-1655-4967-B4FF-D964C572097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2671" y="1025419"/>
            <a:ext cx="4568575" cy="4867391"/>
          </a:xfrm>
          <a:prstGeom prst="rect">
            <a:avLst/>
          </a:prstGeom>
        </p:spPr>
      </p:pic>
    </p:spTree>
    <p:extLst>
      <p:ext uri="{BB962C8B-B14F-4D97-AF65-F5344CB8AC3E}">
        <p14:creationId xmlns:p14="http://schemas.microsoft.com/office/powerpoint/2010/main" val="212287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250"/>
                                        <p:tgtEl>
                                          <p:spTgt spid="16"/>
                                        </p:tgtEl>
                                      </p:cBhvr>
                                    </p:animEffect>
                                    <p:anim calcmode="lin" valueType="num">
                                      <p:cBhvr>
                                        <p:cTn id="8" dur="250" fill="hold"/>
                                        <p:tgtEl>
                                          <p:spTgt spid="16"/>
                                        </p:tgtEl>
                                        <p:attrNameLst>
                                          <p:attrName>ppt_x</p:attrName>
                                        </p:attrNameLst>
                                      </p:cBhvr>
                                      <p:tavLst>
                                        <p:tav tm="0">
                                          <p:val>
                                            <p:strVal val="#ppt_x"/>
                                          </p:val>
                                        </p:tav>
                                        <p:tav tm="100000">
                                          <p:val>
                                            <p:strVal val="#ppt_x"/>
                                          </p:val>
                                        </p:tav>
                                      </p:tavLst>
                                    </p:anim>
                                    <p:anim calcmode="lin" valueType="num">
                                      <p:cBhvr>
                                        <p:cTn id="9" dur="25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anim calcmode="lin" valueType="num">
                                      <p:cBhvr>
                                        <p:cTn id="14" dur="250" fill="hold"/>
                                        <p:tgtEl>
                                          <p:spTgt spid="15"/>
                                        </p:tgtEl>
                                        <p:attrNameLst>
                                          <p:attrName>ppt_x</p:attrName>
                                        </p:attrNameLst>
                                      </p:cBhvr>
                                      <p:tavLst>
                                        <p:tav tm="0">
                                          <p:val>
                                            <p:strVal val="#ppt_x"/>
                                          </p:val>
                                        </p:tav>
                                        <p:tav tm="100000">
                                          <p:val>
                                            <p:strVal val="#ppt_x"/>
                                          </p:val>
                                        </p:tav>
                                      </p:tavLst>
                                    </p:anim>
                                    <p:anim calcmode="lin" valueType="num">
                                      <p:cBhvr>
                                        <p:cTn id="15" dur="25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50"/>
                                        <p:tgtEl>
                                          <p:spTgt spid="14"/>
                                        </p:tgtEl>
                                      </p:cBhvr>
                                    </p:animEffect>
                                    <p:anim calcmode="lin" valueType="num">
                                      <p:cBhvr>
                                        <p:cTn id="20" dur="250" fill="hold"/>
                                        <p:tgtEl>
                                          <p:spTgt spid="14"/>
                                        </p:tgtEl>
                                        <p:attrNameLst>
                                          <p:attrName>ppt_x</p:attrName>
                                        </p:attrNameLst>
                                      </p:cBhvr>
                                      <p:tavLst>
                                        <p:tav tm="0">
                                          <p:val>
                                            <p:strVal val="#ppt_x"/>
                                          </p:val>
                                        </p:tav>
                                        <p:tav tm="100000">
                                          <p:val>
                                            <p:strVal val="#ppt_x"/>
                                          </p:val>
                                        </p:tav>
                                      </p:tavLst>
                                    </p:anim>
                                    <p:anim calcmode="lin" valueType="num">
                                      <p:cBhvr>
                                        <p:cTn id="21" dur="25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85AFDC-5892-4035-AF6F-5BDFB737C554}"/>
              </a:ext>
            </a:extLst>
          </p:cNvPr>
          <p:cNvSpPr>
            <a:spLocks noGrp="1"/>
          </p:cNvSpPr>
          <p:nvPr>
            <p:ph type="title"/>
          </p:nvPr>
        </p:nvSpPr>
        <p:spPr>
          <a:xfrm>
            <a:off x="838200" y="0"/>
            <a:ext cx="10515600" cy="1325563"/>
          </a:xfrm>
        </p:spPr>
        <p:txBody>
          <a:bodyPr>
            <a:normAutofit/>
          </a:bodyPr>
          <a:lstStyle/>
          <a:p>
            <a:pPr algn="ctr"/>
            <a:r>
              <a:rPr lang="en-US" altLang="zh-CN" sz="3000" b="1" dirty="0">
                <a:solidFill>
                  <a:schemeClr val="accent2">
                    <a:lumMod val="75000"/>
                  </a:schemeClr>
                </a:solidFill>
                <a:latin typeface="Segoe UI" panose="020B0502040204020203" pitchFamily="34" charset="0"/>
                <a:cs typeface="Segoe UI" panose="020B0502040204020203" pitchFamily="34" charset="0"/>
              </a:rPr>
              <a:t>Results (Subjective)</a:t>
            </a:r>
            <a:endParaRPr lang="zh-CN" altLang="en-US" sz="3000" b="1" dirty="0">
              <a:solidFill>
                <a:schemeClr val="accent2">
                  <a:lumMod val="75000"/>
                </a:schemeClr>
              </a:solidFill>
              <a:latin typeface="Segoe UI" panose="020B0502040204020203" pitchFamily="34" charset="0"/>
              <a:cs typeface="Segoe UI" panose="020B0502040204020203" pitchFamily="34" charset="0"/>
            </a:endParaRPr>
          </a:p>
        </p:txBody>
      </p:sp>
      <p:pic>
        <p:nvPicPr>
          <p:cNvPr id="4" name="图片 3">
            <a:extLst>
              <a:ext uri="{FF2B5EF4-FFF2-40B4-BE49-F238E27FC236}">
                <a16:creationId xmlns:a16="http://schemas.microsoft.com/office/drawing/2014/main" id="{C6B406D2-20FB-4B4B-B9F3-CBB0C14C17A5}"/>
              </a:ext>
            </a:extLst>
          </p:cNvPr>
          <p:cNvPicPr>
            <a:picLocks noChangeAspect="1"/>
          </p:cNvPicPr>
          <p:nvPr/>
        </p:nvPicPr>
        <p:blipFill>
          <a:blip r:embed="rId3"/>
          <a:stretch>
            <a:fillRect/>
          </a:stretch>
        </p:blipFill>
        <p:spPr>
          <a:xfrm>
            <a:off x="809624" y="1466533"/>
            <a:ext cx="9799832" cy="3924933"/>
          </a:xfrm>
          <a:prstGeom prst="rect">
            <a:avLst/>
          </a:prstGeom>
        </p:spPr>
      </p:pic>
      <p:sp>
        <p:nvSpPr>
          <p:cNvPr id="5" name="文本框 4">
            <a:extLst>
              <a:ext uri="{FF2B5EF4-FFF2-40B4-BE49-F238E27FC236}">
                <a16:creationId xmlns:a16="http://schemas.microsoft.com/office/drawing/2014/main" id="{0E1048EE-2C5B-4797-ADAC-E621C8DC671F}"/>
              </a:ext>
            </a:extLst>
          </p:cNvPr>
          <p:cNvSpPr txBox="1"/>
          <p:nvPr/>
        </p:nvSpPr>
        <p:spPr>
          <a:xfrm>
            <a:off x="1021975" y="5941503"/>
            <a:ext cx="10398500" cy="369332"/>
          </a:xfrm>
          <a:prstGeom prst="rect">
            <a:avLst/>
          </a:prstGeom>
          <a:noFill/>
        </p:spPr>
        <p:txBody>
          <a:bodyPr wrap="square">
            <a:spAutoFit/>
          </a:bodyPr>
          <a:lstStyle/>
          <a:p>
            <a:pPr algn="ctr"/>
            <a:r>
              <a:rPr lang="en-US" altLang="zh-CN" b="1" dirty="0">
                <a:solidFill>
                  <a:schemeClr val="accent2">
                    <a:lumMod val="75000"/>
                  </a:schemeClr>
                </a:solidFill>
                <a:latin typeface="Segoe UI Semibold" panose="020B0702040204020203" pitchFamily="34" charset="0"/>
                <a:cs typeface="Segoe UI Semibold" panose="020B0702040204020203" pitchFamily="34" charset="0"/>
              </a:rPr>
              <a:t>Building SMM between human and AI help users better understand the human/AI capability.</a:t>
            </a:r>
            <a:endParaRPr lang="zh-CN" altLang="en-US" b="1" dirty="0">
              <a:solidFill>
                <a:schemeClr val="accent2">
                  <a:lumMod val="75000"/>
                </a:schemeClr>
              </a:solidFill>
              <a:latin typeface="Segoe UI Semibold" panose="020B0702040204020203" pitchFamily="34" charset="0"/>
              <a:cs typeface="Segoe UI Semibold" panose="020B0702040204020203" pitchFamily="34" charset="0"/>
            </a:endParaRPr>
          </a:p>
        </p:txBody>
      </p:sp>
      <p:sp>
        <p:nvSpPr>
          <p:cNvPr id="3" name="灯片编号占位符 2">
            <a:extLst>
              <a:ext uri="{FF2B5EF4-FFF2-40B4-BE49-F238E27FC236}">
                <a16:creationId xmlns:a16="http://schemas.microsoft.com/office/drawing/2014/main" id="{F7428A48-70E1-45B4-82B2-1DB456FFB3D5}"/>
              </a:ext>
            </a:extLst>
          </p:cNvPr>
          <p:cNvSpPr>
            <a:spLocks noGrp="1"/>
          </p:cNvSpPr>
          <p:nvPr>
            <p:ph type="sldNum" sz="quarter" idx="12"/>
          </p:nvPr>
        </p:nvSpPr>
        <p:spPr/>
        <p:txBody>
          <a:bodyPr/>
          <a:lstStyle/>
          <a:p>
            <a:fld id="{CD9E09BC-4121-486B-A8B0-562475C20F3D}" type="slidenum">
              <a:rPr lang="zh-CN" altLang="en-US" smtClean="0"/>
              <a:t>9</a:t>
            </a:fld>
            <a:endParaRPr lang="zh-CN" altLang="en-US"/>
          </a:p>
        </p:txBody>
      </p:sp>
    </p:spTree>
    <p:extLst>
      <p:ext uri="{BB962C8B-B14F-4D97-AF65-F5344CB8AC3E}">
        <p14:creationId xmlns:p14="http://schemas.microsoft.com/office/powerpoint/2010/main" val="343526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ppt_x"/>
                                          </p:val>
                                        </p:tav>
                                        <p:tav tm="100000">
                                          <p:val>
                                            <p:strVal val="#ppt_x"/>
                                          </p:val>
                                        </p:tav>
                                      </p:tavLst>
                                    </p:anim>
                                    <p:anim calcmode="lin" valueType="num">
                                      <p:cBhvr additive="base">
                                        <p:cTn id="13" dur="25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TotalTime>
  <Words>1578</Words>
  <Application>Microsoft Office PowerPoint</Application>
  <PresentationFormat>宽屏</PresentationFormat>
  <Paragraphs>139</Paragraphs>
  <Slides>13</Slides>
  <Notes>12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13</vt:i4>
      </vt:variant>
    </vt:vector>
  </HeadingPairs>
  <TitlesOfParts>
    <vt:vector size="27" baseType="lpstr">
      <vt:lpstr>等线 Light</vt:lpstr>
      <vt:lpstr>Segoe UI Black</vt:lpstr>
      <vt:lpstr>Segoe UI Light</vt:lpstr>
      <vt:lpstr>MiSans Medium</vt:lpstr>
      <vt:lpstr>方正姚体</vt:lpstr>
      <vt:lpstr>Arial</vt:lpstr>
      <vt:lpstr>MiSans Demibold</vt:lpstr>
      <vt:lpstr>Wingdings</vt:lpstr>
      <vt:lpstr>Segoe UI</vt:lpstr>
      <vt:lpstr>Segoe UI Semibold</vt:lpstr>
      <vt:lpstr>Times New Roman</vt:lpstr>
      <vt:lpstr>Cambria Math</vt:lpstr>
      <vt:lpstr>等线</vt:lpstr>
      <vt:lpstr>Office 主题​​</vt:lpstr>
      <vt:lpstr>PowerPoint 演示文稿</vt:lpstr>
      <vt:lpstr>PowerPoint 演示文稿</vt:lpstr>
      <vt:lpstr>PowerPoint 演示文稿</vt:lpstr>
      <vt:lpstr>PowerPoint 演示文稿</vt:lpstr>
      <vt:lpstr>PowerPoint 演示文稿</vt:lpstr>
      <vt:lpstr>Scenarios &amp; Conditions</vt:lpstr>
      <vt:lpstr>User Study – Evaluating Effectiveness &amp; Usefulness</vt:lpstr>
      <vt:lpstr>Results (Time &amp; Efficiency)</vt:lpstr>
      <vt:lpstr>Results (Subjective)</vt:lpstr>
      <vt:lpstr>What Next…?</vt:lpstr>
      <vt:lpstr>Summary</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Mars Mars</dc:creator>
  <cp:lastModifiedBy>He Mars</cp:lastModifiedBy>
  <cp:revision>100</cp:revision>
  <dcterms:created xsi:type="dcterms:W3CDTF">2023-02-13T09:02:26Z</dcterms:created>
  <dcterms:modified xsi:type="dcterms:W3CDTF">2023-03-28T06:44:36Z</dcterms:modified>
</cp:coreProperties>
</file>